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4" r:id="rId5"/>
    <p:sldMasterId id="2147483789" r:id="rId6"/>
    <p:sldMasterId id="2147483820" r:id="rId7"/>
    <p:sldMasterId id="2147483850" r:id="rId8"/>
  </p:sldMasterIdLst>
  <p:notesMasterIdLst>
    <p:notesMasterId r:id="rId43"/>
  </p:notesMasterIdLst>
  <p:sldIdLst>
    <p:sldId id="256" r:id="rId9"/>
    <p:sldId id="660" r:id="rId10"/>
    <p:sldId id="665" r:id="rId11"/>
    <p:sldId id="612" r:id="rId12"/>
    <p:sldId id="624" r:id="rId13"/>
    <p:sldId id="658" r:id="rId14"/>
    <p:sldId id="641" r:id="rId15"/>
    <p:sldId id="621" r:id="rId16"/>
    <p:sldId id="638" r:id="rId17"/>
    <p:sldId id="659" r:id="rId18"/>
    <p:sldId id="632" r:id="rId19"/>
    <p:sldId id="557" r:id="rId20"/>
    <p:sldId id="580" r:id="rId21"/>
    <p:sldId id="609" r:id="rId22"/>
    <p:sldId id="613" r:id="rId23"/>
    <p:sldId id="654" r:id="rId24"/>
    <p:sldId id="661" r:id="rId25"/>
    <p:sldId id="642" r:id="rId26"/>
    <p:sldId id="666" r:id="rId27"/>
    <p:sldId id="645" r:id="rId28"/>
    <p:sldId id="640" r:id="rId29"/>
    <p:sldId id="655" r:id="rId30"/>
    <p:sldId id="662" r:id="rId31"/>
    <p:sldId id="648" r:id="rId32"/>
    <p:sldId id="664" r:id="rId33"/>
    <p:sldId id="656" r:id="rId34"/>
    <p:sldId id="663" r:id="rId35"/>
    <p:sldId id="650" r:id="rId36"/>
    <p:sldId id="651" r:id="rId37"/>
    <p:sldId id="652" r:id="rId38"/>
    <p:sldId id="604" r:id="rId39"/>
    <p:sldId id="605" r:id="rId40"/>
    <p:sldId id="495" r:id="rId41"/>
    <p:sldId id="454" r:id="rId42"/>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660"/>
          </p14:sldIdLst>
        </p14:section>
        <p14:section name="Visual Studio" id="{A0C17F89-57F7-4673-827F-B464F7E421E8}">
          <p14:sldIdLst>
            <p14:sldId id="665"/>
            <p14:sldId id="612"/>
          </p14:sldIdLst>
        </p14:section>
        <p14:section name="App Service" id="{6ECFEE84-0763-4195-A954-1A6BD7FD1EFF}">
          <p14:sldIdLst>
            <p14:sldId id="624"/>
            <p14:sldId id="658"/>
            <p14:sldId id="641"/>
            <p14:sldId id="621"/>
          </p14:sldIdLst>
        </p14:section>
        <p14:section name="Web Apps" id="{E641CDA6-7EC5-4AD1-9A94-804AEF9FCBF3}">
          <p14:sldIdLst>
            <p14:sldId id="638"/>
            <p14:sldId id="659"/>
            <p14:sldId id="632"/>
            <p14:sldId id="557"/>
          </p14:sldIdLst>
        </p14:section>
        <p14:section name="WebJobs" id="{1CE618FB-B7FB-43C5-ADE2-11CDC24FC110}">
          <p14:sldIdLst>
            <p14:sldId id="580"/>
            <p14:sldId id="609"/>
            <p14:sldId id="613"/>
          </p14:sldIdLst>
        </p14:section>
        <p14:section name="API Apps" id="{6B9907C3-A55B-45A1-B32F-07E5DE5FB2C4}">
          <p14:sldIdLst>
            <p14:sldId id="654"/>
            <p14:sldId id="661"/>
            <p14:sldId id="642"/>
            <p14:sldId id="666"/>
            <p14:sldId id="645"/>
            <p14:sldId id="640"/>
          </p14:sldIdLst>
        </p14:section>
        <p14:section name="Logic Apps" id="{A64E2474-EFA4-4274-B721-83447F31B6B2}">
          <p14:sldIdLst>
            <p14:sldId id="655"/>
            <p14:sldId id="662"/>
            <p14:sldId id="648"/>
            <p14:sldId id="664"/>
          </p14:sldIdLst>
        </p14:section>
        <p14:section name="Mobile Apps" id="{136E4663-4778-4095-9A6E-DB82FD05E8E3}">
          <p14:sldIdLst>
            <p14:sldId id="656"/>
            <p14:sldId id="663"/>
            <p14:sldId id="650"/>
            <p14:sldId id="651"/>
            <p14:sldId id="652"/>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2C59"/>
    <a:srgbClr val="19396C"/>
    <a:srgbClr val="081C23"/>
    <a:srgbClr val="F15A29"/>
    <a:srgbClr val="92D050"/>
    <a:srgbClr val="AC75D5"/>
    <a:srgbClr val="7F498F"/>
    <a:srgbClr val="D5B8EA"/>
    <a:srgbClr val="0075C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81" autoAdjust="0"/>
    <p:restoredTop sz="55950" autoAdjust="0"/>
  </p:normalViewPr>
  <p:slideViewPr>
    <p:cSldViewPr snapToGrid="0">
      <p:cViewPr varScale="1">
        <p:scale>
          <a:sx n="55" d="100"/>
          <a:sy n="55" d="100"/>
        </p:scale>
        <p:origin x="1560" y="72"/>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notesMaster" Target="notesMasters/notesMaster1.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D4AFBD-383A-44B9-9328-0346219DBD84}" type="doc">
      <dgm:prSet loTypeId="urn:microsoft.com/office/officeart/2005/8/layout/process4" loCatId="list" qsTypeId="urn:microsoft.com/office/officeart/2005/8/quickstyle/simple1" qsCatId="simple" csTypeId="urn:microsoft.com/office/officeart/2005/8/colors/accent0_1" csCatId="mainScheme" phldr="1"/>
      <dgm:spPr/>
      <dgm:t>
        <a:bodyPr/>
        <a:lstStyle/>
        <a:p>
          <a:endParaRPr lang="en-US"/>
        </a:p>
      </dgm:t>
    </dgm:pt>
    <dgm:pt modelId="{F8AA3E7D-5B5F-4F73-A568-51BFB626F742}">
      <dgm:prSet phldrT="[Text]"/>
      <dgm:spPr>
        <a:solidFill>
          <a:srgbClr val="00B0F0"/>
        </a:solidFill>
        <a:ln>
          <a:noFill/>
        </a:ln>
      </dgm:spPr>
      <dgm:t>
        <a:bodyPr/>
        <a:lstStyle/>
        <a:p>
          <a:r>
            <a:rPr lang="en-US" dirty="0" smtClean="0">
              <a:solidFill>
                <a:schemeClr val="bg1"/>
              </a:solidFill>
            </a:rPr>
            <a:t>Build your API</a:t>
          </a:r>
          <a:endParaRPr lang="en-US" dirty="0">
            <a:solidFill>
              <a:schemeClr val="bg1"/>
            </a:solidFill>
          </a:endParaRPr>
        </a:p>
      </dgm:t>
    </dgm:pt>
    <dgm:pt modelId="{4992FD2D-4608-4E05-84DD-C97F07F6A001}" type="parTrans" cxnId="{25EC3FDE-AF61-4697-87D0-0313D30E5AE3}">
      <dgm:prSet/>
      <dgm:spPr/>
      <dgm:t>
        <a:bodyPr/>
        <a:lstStyle/>
        <a:p>
          <a:endParaRPr lang="en-US"/>
        </a:p>
      </dgm:t>
    </dgm:pt>
    <dgm:pt modelId="{0561374F-CBA2-430B-8EBA-638DA1001FCD}" type="sibTrans" cxnId="{25EC3FDE-AF61-4697-87D0-0313D30E5AE3}">
      <dgm:prSet/>
      <dgm:spPr/>
      <dgm:t>
        <a:bodyPr/>
        <a:lstStyle/>
        <a:p>
          <a:endParaRPr lang="en-US"/>
        </a:p>
      </dgm:t>
    </dgm:pt>
    <dgm:pt modelId="{F74E2776-067E-422A-8763-5CA852527945}">
      <dgm:prSet phldrT="[Text]"/>
      <dgm:spPr>
        <a:solidFill>
          <a:srgbClr val="00B0F0"/>
        </a:solidFill>
        <a:ln>
          <a:noFill/>
        </a:ln>
      </dgm:spPr>
      <dgm:t>
        <a:bodyPr/>
        <a:lstStyle/>
        <a:p>
          <a:r>
            <a:rPr lang="en-US" dirty="0" smtClean="0">
              <a:solidFill>
                <a:schemeClr val="bg1"/>
              </a:solidFill>
            </a:rPr>
            <a:t>Consume APIs</a:t>
          </a:r>
          <a:endParaRPr lang="en-US" dirty="0">
            <a:solidFill>
              <a:schemeClr val="bg1"/>
            </a:solidFill>
          </a:endParaRPr>
        </a:p>
      </dgm:t>
    </dgm:pt>
    <dgm:pt modelId="{825DCCCA-CFB7-4EDE-9AA2-4C41FFF80CC4}" type="parTrans" cxnId="{85EB39B5-1A1D-4E25-B80B-39644018B389}">
      <dgm:prSet/>
      <dgm:spPr/>
      <dgm:t>
        <a:bodyPr/>
        <a:lstStyle/>
        <a:p>
          <a:endParaRPr lang="en-US"/>
        </a:p>
      </dgm:t>
    </dgm:pt>
    <dgm:pt modelId="{8A354D60-D514-48A1-9506-5A9E726812AD}" type="sibTrans" cxnId="{85EB39B5-1A1D-4E25-B80B-39644018B389}">
      <dgm:prSet/>
      <dgm:spPr/>
      <dgm:t>
        <a:bodyPr/>
        <a:lstStyle/>
        <a:p>
          <a:endParaRPr lang="en-US"/>
        </a:p>
      </dgm:t>
    </dgm:pt>
    <dgm:pt modelId="{9CFB04C8-B71F-40E7-816C-19BCE7E33309}">
      <dgm:prSet phldrT="[Text]"/>
      <dgm:spPr>
        <a:solidFill>
          <a:schemeClr val="bg1">
            <a:alpha val="90000"/>
          </a:schemeClr>
        </a:solidFill>
      </dgm:spPr>
      <dgm:t>
        <a:bodyPr/>
        <a:lstStyle/>
        <a:p>
          <a:r>
            <a:rPr lang="en-US" dirty="0" smtClean="0">
              <a:solidFill>
                <a:schemeClr val="tx2"/>
              </a:solidFill>
            </a:rPr>
            <a:t>Web Apps++: Bring you API as is in your language of choice</a:t>
          </a:r>
          <a:endParaRPr lang="en-US" dirty="0">
            <a:solidFill>
              <a:schemeClr val="tx2"/>
            </a:solidFill>
          </a:endParaRPr>
        </a:p>
      </dgm:t>
    </dgm:pt>
    <dgm:pt modelId="{6A18E3E0-BE78-4D66-8CD2-17898B652071}" type="parTrans" cxnId="{77EB9980-E192-48BE-9D4E-73858EA301C4}">
      <dgm:prSet/>
      <dgm:spPr/>
      <dgm:t>
        <a:bodyPr/>
        <a:lstStyle/>
        <a:p>
          <a:endParaRPr lang="en-US"/>
        </a:p>
      </dgm:t>
    </dgm:pt>
    <dgm:pt modelId="{20EBA9E9-1336-4C2A-93B5-69246B046AF7}" type="sibTrans" cxnId="{77EB9980-E192-48BE-9D4E-73858EA301C4}">
      <dgm:prSet/>
      <dgm:spPr/>
      <dgm:t>
        <a:bodyPr/>
        <a:lstStyle/>
        <a:p>
          <a:endParaRPr lang="en-US"/>
        </a:p>
      </dgm:t>
    </dgm:pt>
    <dgm:pt modelId="{5F884BF7-5910-4AB3-AB84-17A31F873E32}">
      <dgm:prSet phldrT="[Text]"/>
      <dgm:spPr>
        <a:solidFill>
          <a:schemeClr val="bg1">
            <a:alpha val="90000"/>
          </a:schemeClr>
        </a:solidFill>
      </dgm:spPr>
      <dgm:t>
        <a:bodyPr/>
        <a:lstStyle/>
        <a:p>
          <a:endParaRPr lang="en-US" dirty="0">
            <a:solidFill>
              <a:schemeClr val="tx2"/>
            </a:solidFill>
          </a:endParaRPr>
        </a:p>
      </dgm:t>
    </dgm:pt>
    <dgm:pt modelId="{639809D6-75A9-4612-A0BD-F2A10AA4CB3B}" type="parTrans" cxnId="{87B49F80-677A-4AB4-8513-15A40824D50B}">
      <dgm:prSet/>
      <dgm:spPr/>
      <dgm:t>
        <a:bodyPr/>
        <a:lstStyle/>
        <a:p>
          <a:endParaRPr lang="en-US"/>
        </a:p>
      </dgm:t>
    </dgm:pt>
    <dgm:pt modelId="{AB14BE4F-662B-47FA-932A-C2154133533B}" type="sibTrans" cxnId="{87B49F80-677A-4AB4-8513-15A40824D50B}">
      <dgm:prSet/>
      <dgm:spPr/>
      <dgm:t>
        <a:bodyPr/>
        <a:lstStyle/>
        <a:p>
          <a:endParaRPr lang="en-US"/>
        </a:p>
      </dgm:t>
    </dgm:pt>
    <dgm:pt modelId="{2DF549C7-D4B7-47F3-9230-E5323612207D}">
      <dgm:prSet phldrT="[Text]"/>
      <dgm:spPr>
        <a:solidFill>
          <a:schemeClr val="bg1">
            <a:alpha val="90000"/>
          </a:schemeClr>
        </a:solidFill>
      </dgm:spPr>
      <dgm:t>
        <a:bodyPr/>
        <a:lstStyle/>
        <a:p>
          <a:r>
            <a:rPr lang="en-US" dirty="0" smtClean="0">
              <a:solidFill>
                <a:schemeClr val="tx2"/>
              </a:solidFill>
            </a:rPr>
            <a:t>API discovery</a:t>
          </a:r>
          <a:endParaRPr lang="en-US" dirty="0">
            <a:solidFill>
              <a:schemeClr val="tx2"/>
            </a:solidFill>
          </a:endParaRPr>
        </a:p>
      </dgm:t>
    </dgm:pt>
    <dgm:pt modelId="{81FCAFBE-D9B2-48E4-8315-73F97542D42E}" type="sibTrans" cxnId="{6635276A-70D5-42F3-8703-F437618B00FB}">
      <dgm:prSet/>
      <dgm:spPr/>
      <dgm:t>
        <a:bodyPr/>
        <a:lstStyle/>
        <a:p>
          <a:endParaRPr lang="en-US"/>
        </a:p>
      </dgm:t>
    </dgm:pt>
    <dgm:pt modelId="{B6E165B4-C4E9-4A5D-937C-7378A448A8AF}" type="parTrans" cxnId="{6635276A-70D5-42F3-8703-F437618B00FB}">
      <dgm:prSet/>
      <dgm:spPr/>
      <dgm:t>
        <a:bodyPr/>
        <a:lstStyle/>
        <a:p>
          <a:endParaRPr lang="en-US"/>
        </a:p>
      </dgm:t>
    </dgm:pt>
    <dgm:pt modelId="{BF12C7F7-78E3-4BE3-9FDE-83B91518F044}">
      <dgm:prSet phldrT="[Text]"/>
      <dgm:spPr>
        <a:solidFill>
          <a:schemeClr val="bg1">
            <a:alpha val="90000"/>
          </a:schemeClr>
        </a:solidFill>
      </dgm:spPr>
      <dgm:t>
        <a:bodyPr/>
        <a:lstStyle/>
        <a:p>
          <a:r>
            <a:rPr lang="en-US" dirty="0" smtClean="0">
              <a:solidFill>
                <a:schemeClr val="tx2"/>
              </a:solidFill>
            </a:rPr>
            <a:t>SDK generation</a:t>
          </a:r>
          <a:endParaRPr lang="en-US" dirty="0">
            <a:solidFill>
              <a:schemeClr val="tx2"/>
            </a:solidFill>
          </a:endParaRPr>
        </a:p>
      </dgm:t>
    </dgm:pt>
    <dgm:pt modelId="{7CF7B45F-0F22-4F53-87B9-A135DE2B2CBF}" type="sibTrans" cxnId="{ECFA5B51-9403-48A3-89D7-91B5E8EA99EB}">
      <dgm:prSet/>
      <dgm:spPr/>
      <dgm:t>
        <a:bodyPr/>
        <a:lstStyle/>
        <a:p>
          <a:endParaRPr lang="en-US"/>
        </a:p>
      </dgm:t>
    </dgm:pt>
    <dgm:pt modelId="{D748152B-B876-4477-A4A2-86EA60E94644}" type="parTrans" cxnId="{ECFA5B51-9403-48A3-89D7-91B5E8EA99EB}">
      <dgm:prSet/>
      <dgm:spPr/>
      <dgm:t>
        <a:bodyPr/>
        <a:lstStyle/>
        <a:p>
          <a:endParaRPr lang="en-US"/>
        </a:p>
      </dgm:t>
    </dgm:pt>
    <dgm:pt modelId="{358A2C04-CFFA-422B-82C3-C1355535BEBD}">
      <dgm:prSet phldrT="[Text]"/>
      <dgm:spPr>
        <a:solidFill>
          <a:schemeClr val="bg1">
            <a:alpha val="90000"/>
          </a:schemeClr>
        </a:solidFill>
      </dgm:spPr>
      <dgm:t>
        <a:bodyPr/>
        <a:lstStyle/>
        <a:p>
          <a:r>
            <a:rPr lang="en-US" dirty="0" smtClean="0">
              <a:solidFill>
                <a:schemeClr val="tx2"/>
              </a:solidFill>
            </a:rPr>
            <a:t>SSO, </a:t>
          </a:r>
          <a:br>
            <a:rPr lang="en-US" dirty="0" smtClean="0">
              <a:solidFill>
                <a:schemeClr val="tx2"/>
              </a:solidFill>
            </a:rPr>
          </a:br>
          <a:r>
            <a:rPr lang="en-US" dirty="0" smtClean="0">
              <a:solidFill>
                <a:schemeClr val="tx2"/>
              </a:solidFill>
            </a:rPr>
            <a:t>handled by server</a:t>
          </a:r>
          <a:endParaRPr lang="en-US" dirty="0">
            <a:solidFill>
              <a:schemeClr val="tx2"/>
            </a:solidFill>
          </a:endParaRPr>
        </a:p>
      </dgm:t>
    </dgm:pt>
    <dgm:pt modelId="{D2A339EC-53DE-47E3-B442-6EC5DDE6CBC1}" type="sibTrans" cxnId="{C5EAE7B4-52F5-4CC2-A21F-B3CA41AA256A}">
      <dgm:prSet/>
      <dgm:spPr/>
      <dgm:t>
        <a:bodyPr/>
        <a:lstStyle/>
        <a:p>
          <a:endParaRPr lang="en-US"/>
        </a:p>
      </dgm:t>
    </dgm:pt>
    <dgm:pt modelId="{4E1FB5AE-0E53-45CA-8819-EDBC37C03024}" type="parTrans" cxnId="{C5EAE7B4-52F5-4CC2-A21F-B3CA41AA256A}">
      <dgm:prSet/>
      <dgm:spPr/>
      <dgm:t>
        <a:bodyPr/>
        <a:lstStyle/>
        <a:p>
          <a:endParaRPr lang="en-US"/>
        </a:p>
      </dgm:t>
    </dgm:pt>
    <dgm:pt modelId="{D9C417D1-C2F2-4F5C-B3B0-0300DBE974F2}">
      <dgm:prSet phldrT="[Text]"/>
      <dgm:spPr>
        <a:solidFill>
          <a:schemeClr val="bg1">
            <a:alpha val="90000"/>
          </a:schemeClr>
        </a:solidFill>
      </dgm:spPr>
      <dgm:t>
        <a:bodyPr/>
        <a:lstStyle/>
        <a:p>
          <a:r>
            <a:rPr lang="en-US" dirty="0" smtClean="0">
              <a:solidFill>
                <a:schemeClr val="tx2"/>
              </a:solidFill>
            </a:rPr>
            <a:t>Authentication, </a:t>
          </a:r>
          <a:br>
            <a:rPr lang="en-US" dirty="0" smtClean="0">
              <a:solidFill>
                <a:schemeClr val="tx2"/>
              </a:solidFill>
            </a:rPr>
          </a:br>
          <a:r>
            <a:rPr lang="en-US" dirty="0" smtClean="0">
              <a:solidFill>
                <a:schemeClr val="tx2"/>
              </a:solidFill>
            </a:rPr>
            <a:t>built-in to mobile and web SDKs</a:t>
          </a:r>
          <a:endParaRPr lang="en-US" dirty="0">
            <a:solidFill>
              <a:schemeClr val="tx2"/>
            </a:solidFill>
          </a:endParaRPr>
        </a:p>
      </dgm:t>
    </dgm:pt>
    <dgm:pt modelId="{51C9CC89-42DD-46F4-BCF4-C472324217CE}" type="sibTrans" cxnId="{BD28D745-5BAC-4773-AA83-72B2E703ADEA}">
      <dgm:prSet/>
      <dgm:spPr/>
      <dgm:t>
        <a:bodyPr/>
        <a:lstStyle/>
        <a:p>
          <a:endParaRPr lang="en-US"/>
        </a:p>
      </dgm:t>
    </dgm:pt>
    <dgm:pt modelId="{737E9D5A-4E13-49E1-B0AC-C5A60D88B960}" type="parTrans" cxnId="{BD28D745-5BAC-4773-AA83-72B2E703ADEA}">
      <dgm:prSet/>
      <dgm:spPr/>
      <dgm:t>
        <a:bodyPr/>
        <a:lstStyle/>
        <a:p>
          <a:endParaRPr lang="en-US"/>
        </a:p>
      </dgm:t>
    </dgm:pt>
    <dgm:pt modelId="{C05CA915-7EEA-462D-B900-6DEDFFF68710}">
      <dgm:prSet phldrT="[Text]"/>
      <dgm:spPr>
        <a:solidFill>
          <a:schemeClr val="bg1">
            <a:alpha val="90000"/>
          </a:schemeClr>
        </a:solidFill>
      </dgm:spPr>
      <dgm:t>
        <a:bodyPr/>
        <a:lstStyle/>
        <a:p>
          <a:r>
            <a:rPr lang="en-US" dirty="0" smtClean="0">
              <a:solidFill>
                <a:schemeClr val="tx2"/>
              </a:solidFill>
            </a:rPr>
            <a:t>Expose enterprise APIs</a:t>
          </a:r>
          <a:endParaRPr lang="en-US" dirty="0">
            <a:solidFill>
              <a:schemeClr val="tx2"/>
            </a:solidFill>
          </a:endParaRPr>
        </a:p>
      </dgm:t>
    </dgm:pt>
    <dgm:pt modelId="{F486F0F4-9810-4712-87E1-8C1FBB7DBA21}" type="sibTrans" cxnId="{D25A75A2-82E5-472D-AE16-C36340669577}">
      <dgm:prSet/>
      <dgm:spPr/>
      <dgm:t>
        <a:bodyPr/>
        <a:lstStyle/>
        <a:p>
          <a:endParaRPr lang="en-US"/>
        </a:p>
      </dgm:t>
    </dgm:pt>
    <dgm:pt modelId="{953989D8-735D-4C96-867B-2B20CDFFF62E}" type="parTrans" cxnId="{D25A75A2-82E5-472D-AE16-C36340669577}">
      <dgm:prSet/>
      <dgm:spPr/>
      <dgm:t>
        <a:bodyPr/>
        <a:lstStyle/>
        <a:p>
          <a:endParaRPr lang="en-US"/>
        </a:p>
      </dgm:t>
    </dgm:pt>
    <dgm:pt modelId="{51F79391-9481-42AF-AFAA-CB15BDF2B2D3}">
      <dgm:prSet phldrT="[Text]"/>
      <dgm:spPr>
        <a:solidFill>
          <a:schemeClr val="bg1">
            <a:alpha val="90000"/>
          </a:schemeClr>
        </a:solidFill>
      </dgm:spPr>
      <dgm:t>
        <a:bodyPr/>
        <a:lstStyle/>
        <a:p>
          <a:r>
            <a:rPr lang="en-US" dirty="0" smtClean="0">
              <a:solidFill>
                <a:schemeClr val="tx2"/>
              </a:solidFill>
            </a:rPr>
            <a:t>Microservice style</a:t>
          </a:r>
          <a:endParaRPr lang="en-US" dirty="0">
            <a:solidFill>
              <a:schemeClr val="tx2"/>
            </a:solidFill>
          </a:endParaRPr>
        </a:p>
      </dgm:t>
    </dgm:pt>
    <dgm:pt modelId="{682CA281-964F-4978-A6A1-28A38B43C78F}" type="sibTrans" cxnId="{C9ED7918-0D83-4523-9C00-0A03431F4999}">
      <dgm:prSet/>
      <dgm:spPr/>
      <dgm:t>
        <a:bodyPr/>
        <a:lstStyle/>
        <a:p>
          <a:endParaRPr lang="en-US"/>
        </a:p>
      </dgm:t>
    </dgm:pt>
    <dgm:pt modelId="{0C675186-FA1E-47A3-9EEB-86944CF54F4F}" type="parTrans" cxnId="{C9ED7918-0D83-4523-9C00-0A03431F4999}">
      <dgm:prSet/>
      <dgm:spPr/>
      <dgm:t>
        <a:bodyPr/>
        <a:lstStyle/>
        <a:p>
          <a:endParaRPr lang="en-US"/>
        </a:p>
      </dgm:t>
    </dgm:pt>
    <dgm:pt modelId="{2605697A-D97F-4AC2-9915-9622D7008AEF}">
      <dgm:prSet phldrT="[Text]"/>
      <dgm:spPr>
        <a:solidFill>
          <a:schemeClr val="bg1">
            <a:alpha val="90000"/>
          </a:schemeClr>
        </a:solidFill>
      </dgm:spPr>
      <dgm:t>
        <a:bodyPr/>
        <a:lstStyle/>
        <a:p>
          <a:r>
            <a:rPr lang="en-US" dirty="0" smtClean="0">
              <a:solidFill>
                <a:schemeClr val="tx2"/>
              </a:solidFill>
            </a:rPr>
            <a:t>Metadata contract</a:t>
          </a:r>
          <a:endParaRPr lang="en-US" dirty="0">
            <a:solidFill>
              <a:schemeClr val="tx2"/>
            </a:solidFill>
          </a:endParaRPr>
        </a:p>
      </dgm:t>
    </dgm:pt>
    <dgm:pt modelId="{1EA87D01-52EE-49FD-A6C2-403810282C25}" type="sibTrans" cxnId="{4F8E3DD2-CB44-47B8-A535-87116EF665FE}">
      <dgm:prSet/>
      <dgm:spPr/>
      <dgm:t>
        <a:bodyPr/>
        <a:lstStyle/>
        <a:p>
          <a:endParaRPr lang="en-US"/>
        </a:p>
      </dgm:t>
    </dgm:pt>
    <dgm:pt modelId="{9AEDFF71-83C9-4206-9639-A9036FBEFD7F}" type="parTrans" cxnId="{4F8E3DD2-CB44-47B8-A535-87116EF665FE}">
      <dgm:prSet/>
      <dgm:spPr/>
      <dgm:t>
        <a:bodyPr/>
        <a:lstStyle/>
        <a:p>
          <a:endParaRPr lang="en-US"/>
        </a:p>
      </dgm:t>
    </dgm:pt>
    <dgm:pt modelId="{AE0168C8-C913-4FEF-8985-0F87B25BB73F}">
      <dgm:prSet phldrT="[Text]"/>
      <dgm:spPr>
        <a:solidFill>
          <a:schemeClr val="bg1">
            <a:alpha val="90000"/>
          </a:schemeClr>
        </a:solidFill>
      </dgm:spPr>
      <dgm:t>
        <a:bodyPr/>
        <a:lstStyle/>
        <a:p>
          <a:r>
            <a:rPr lang="en-US" dirty="0" smtClean="0">
              <a:solidFill>
                <a:schemeClr val="tx2"/>
              </a:solidFill>
            </a:rPr>
            <a:t>SSO</a:t>
          </a:r>
          <a:endParaRPr lang="en-US" dirty="0">
            <a:solidFill>
              <a:schemeClr val="tx2"/>
            </a:solidFill>
          </a:endParaRPr>
        </a:p>
      </dgm:t>
    </dgm:pt>
    <dgm:pt modelId="{A2BF9D54-88B1-4990-8674-4410DE9B9834}" type="sibTrans" cxnId="{9014F561-6EBF-41E2-AA9B-797DD717E0FE}">
      <dgm:prSet/>
      <dgm:spPr/>
      <dgm:t>
        <a:bodyPr/>
        <a:lstStyle/>
        <a:p>
          <a:endParaRPr lang="en-US"/>
        </a:p>
      </dgm:t>
    </dgm:pt>
    <dgm:pt modelId="{ED7A08CA-E844-4901-95B0-B3A4DE435D9E}" type="parTrans" cxnId="{9014F561-6EBF-41E2-AA9B-797DD717E0FE}">
      <dgm:prSet/>
      <dgm:spPr/>
      <dgm:t>
        <a:bodyPr/>
        <a:lstStyle/>
        <a:p>
          <a:endParaRPr lang="en-US"/>
        </a:p>
      </dgm:t>
    </dgm:pt>
    <dgm:pt modelId="{77D101C8-DF59-4CE1-BB2A-2F5671728022}">
      <dgm:prSet phldrT="[Text]"/>
      <dgm:spPr>
        <a:solidFill>
          <a:schemeClr val="bg1">
            <a:alpha val="90000"/>
          </a:schemeClr>
        </a:solidFill>
      </dgm:spPr>
      <dgm:t>
        <a:bodyPr/>
        <a:lstStyle/>
        <a:p>
          <a:r>
            <a:rPr lang="en-US" dirty="0" smtClean="0">
              <a:solidFill>
                <a:schemeClr val="tx2"/>
              </a:solidFill>
            </a:rPr>
            <a:t>Simple access control</a:t>
          </a:r>
          <a:endParaRPr lang="en-US" dirty="0">
            <a:solidFill>
              <a:schemeClr val="tx2"/>
            </a:solidFill>
          </a:endParaRPr>
        </a:p>
      </dgm:t>
    </dgm:pt>
    <dgm:pt modelId="{E013F997-A5E4-474E-BB5E-7E0DD0AFD1C0}" type="sibTrans" cxnId="{B383B796-07B7-4318-A93B-FC7A0BFB4454}">
      <dgm:prSet/>
      <dgm:spPr/>
      <dgm:t>
        <a:bodyPr/>
        <a:lstStyle/>
        <a:p>
          <a:endParaRPr lang="en-US"/>
        </a:p>
      </dgm:t>
    </dgm:pt>
    <dgm:pt modelId="{FF21E83F-616D-44F7-A410-E1E221667387}" type="parTrans" cxnId="{B383B796-07B7-4318-A93B-FC7A0BFB4454}">
      <dgm:prSet/>
      <dgm:spPr/>
      <dgm:t>
        <a:bodyPr/>
        <a:lstStyle/>
        <a:p>
          <a:endParaRPr lang="en-US"/>
        </a:p>
      </dgm:t>
    </dgm:pt>
    <dgm:pt modelId="{7FA9C005-8514-48A5-B9FE-3E6D8B6FC0FB}">
      <dgm:prSet phldrT="[Text]"/>
      <dgm:spPr>
        <a:solidFill>
          <a:schemeClr val="bg1">
            <a:alpha val="90000"/>
          </a:schemeClr>
        </a:solidFill>
      </dgm:spPr>
      <dgm:t>
        <a:bodyPr/>
        <a:lstStyle/>
        <a:p>
          <a:r>
            <a:rPr lang="en-US" dirty="0" smtClean="0">
              <a:solidFill>
                <a:schemeClr val="tx2"/>
              </a:solidFill>
            </a:rPr>
            <a:t>Gallery – public &amp; organization</a:t>
          </a:r>
          <a:endParaRPr lang="en-US" dirty="0">
            <a:solidFill>
              <a:schemeClr val="tx2"/>
            </a:solidFill>
          </a:endParaRPr>
        </a:p>
      </dgm:t>
    </dgm:pt>
    <dgm:pt modelId="{E4A6332C-F0F6-4C84-9F39-17657CBAD55A}" type="parTrans" cxnId="{7E758954-708B-4C46-8751-83137BEDCEF3}">
      <dgm:prSet/>
      <dgm:spPr/>
      <dgm:t>
        <a:bodyPr/>
        <a:lstStyle/>
        <a:p>
          <a:endParaRPr lang="en-US"/>
        </a:p>
      </dgm:t>
    </dgm:pt>
    <dgm:pt modelId="{57679674-FF56-466A-ACFD-7E6A76679BB0}" type="sibTrans" cxnId="{7E758954-708B-4C46-8751-83137BEDCEF3}">
      <dgm:prSet/>
      <dgm:spPr/>
      <dgm:t>
        <a:bodyPr/>
        <a:lstStyle/>
        <a:p>
          <a:endParaRPr lang="en-US"/>
        </a:p>
      </dgm:t>
    </dgm:pt>
    <dgm:pt modelId="{75604E76-CB61-4631-A17A-FFE91DF4ADF7}" type="pres">
      <dgm:prSet presAssocID="{57D4AFBD-383A-44B9-9328-0346219DBD84}" presName="Name0" presStyleCnt="0">
        <dgm:presLayoutVars>
          <dgm:dir/>
          <dgm:animLvl val="lvl"/>
          <dgm:resizeHandles val="exact"/>
        </dgm:presLayoutVars>
      </dgm:prSet>
      <dgm:spPr/>
      <dgm:t>
        <a:bodyPr/>
        <a:lstStyle/>
        <a:p>
          <a:endParaRPr lang="en-US"/>
        </a:p>
      </dgm:t>
    </dgm:pt>
    <dgm:pt modelId="{A245EC50-95E2-488C-90FD-DB38C2709394}" type="pres">
      <dgm:prSet presAssocID="{F74E2776-067E-422A-8763-5CA852527945}" presName="boxAndChildren" presStyleCnt="0"/>
      <dgm:spPr/>
    </dgm:pt>
    <dgm:pt modelId="{0FC8E090-D0B8-4BA6-813E-6855EE5C0CC5}" type="pres">
      <dgm:prSet presAssocID="{F74E2776-067E-422A-8763-5CA852527945}" presName="parentTextBox" presStyleLbl="node1" presStyleIdx="0" presStyleCnt="2"/>
      <dgm:spPr/>
      <dgm:t>
        <a:bodyPr/>
        <a:lstStyle/>
        <a:p>
          <a:endParaRPr lang="en-US"/>
        </a:p>
      </dgm:t>
    </dgm:pt>
    <dgm:pt modelId="{323D6171-DFCA-4E68-BF67-69DD5615B276}" type="pres">
      <dgm:prSet presAssocID="{F74E2776-067E-422A-8763-5CA852527945}" presName="entireBox" presStyleLbl="node1" presStyleIdx="0" presStyleCnt="2"/>
      <dgm:spPr/>
      <dgm:t>
        <a:bodyPr/>
        <a:lstStyle/>
        <a:p>
          <a:endParaRPr lang="en-US"/>
        </a:p>
      </dgm:t>
    </dgm:pt>
    <dgm:pt modelId="{36B8DD4C-7A25-4BFD-B12F-858784C28871}" type="pres">
      <dgm:prSet presAssocID="{F74E2776-067E-422A-8763-5CA852527945}" presName="descendantBox" presStyleCnt="0"/>
      <dgm:spPr/>
    </dgm:pt>
    <dgm:pt modelId="{5A7AA05D-4F40-434C-B68B-FF6A733128B6}" type="pres">
      <dgm:prSet presAssocID="{5F884BF7-5910-4AB3-AB84-17A31F873E32}" presName="childTextBox" presStyleLbl="fgAccFollowNode1" presStyleIdx="0" presStyleCnt="12">
        <dgm:presLayoutVars>
          <dgm:bulletEnabled val="1"/>
        </dgm:presLayoutVars>
      </dgm:prSet>
      <dgm:spPr/>
      <dgm:t>
        <a:bodyPr/>
        <a:lstStyle/>
        <a:p>
          <a:endParaRPr lang="en-US"/>
        </a:p>
      </dgm:t>
    </dgm:pt>
    <dgm:pt modelId="{4994D192-CC7F-4FB7-9B52-B9676A9B2F1F}" type="pres">
      <dgm:prSet presAssocID="{D9C417D1-C2F2-4F5C-B3B0-0300DBE974F2}" presName="childTextBox" presStyleLbl="fgAccFollowNode1" presStyleIdx="1" presStyleCnt="12">
        <dgm:presLayoutVars>
          <dgm:bulletEnabled val="1"/>
        </dgm:presLayoutVars>
      </dgm:prSet>
      <dgm:spPr/>
      <dgm:t>
        <a:bodyPr/>
        <a:lstStyle/>
        <a:p>
          <a:endParaRPr lang="en-US"/>
        </a:p>
      </dgm:t>
    </dgm:pt>
    <dgm:pt modelId="{32176689-65CC-467F-B1F4-4E11A6B26544}" type="pres">
      <dgm:prSet presAssocID="{358A2C04-CFFA-422B-82C3-C1355535BEBD}" presName="childTextBox" presStyleLbl="fgAccFollowNode1" presStyleIdx="2" presStyleCnt="12">
        <dgm:presLayoutVars>
          <dgm:bulletEnabled val="1"/>
        </dgm:presLayoutVars>
      </dgm:prSet>
      <dgm:spPr/>
      <dgm:t>
        <a:bodyPr/>
        <a:lstStyle/>
        <a:p>
          <a:endParaRPr lang="en-US"/>
        </a:p>
      </dgm:t>
    </dgm:pt>
    <dgm:pt modelId="{49D70D65-6EFB-459F-9661-BFCD6EAF256D}" type="pres">
      <dgm:prSet presAssocID="{BF12C7F7-78E3-4BE3-9FDE-83B91518F044}" presName="childTextBox" presStyleLbl="fgAccFollowNode1" presStyleIdx="3" presStyleCnt="12">
        <dgm:presLayoutVars>
          <dgm:bulletEnabled val="1"/>
        </dgm:presLayoutVars>
      </dgm:prSet>
      <dgm:spPr/>
      <dgm:t>
        <a:bodyPr/>
        <a:lstStyle/>
        <a:p>
          <a:endParaRPr lang="en-US"/>
        </a:p>
      </dgm:t>
    </dgm:pt>
    <dgm:pt modelId="{0F640987-C507-4A4B-A4B0-23CDEB1EF320}" type="pres">
      <dgm:prSet presAssocID="{2DF549C7-D4B7-47F3-9230-E5323612207D}" presName="childTextBox" presStyleLbl="fgAccFollowNode1" presStyleIdx="4" presStyleCnt="12">
        <dgm:presLayoutVars>
          <dgm:bulletEnabled val="1"/>
        </dgm:presLayoutVars>
      </dgm:prSet>
      <dgm:spPr/>
      <dgm:t>
        <a:bodyPr/>
        <a:lstStyle/>
        <a:p>
          <a:endParaRPr lang="en-US"/>
        </a:p>
      </dgm:t>
    </dgm:pt>
    <dgm:pt modelId="{135934B4-1168-42EA-833A-BC051B1F446E}" type="pres">
      <dgm:prSet presAssocID="{7FA9C005-8514-48A5-B9FE-3E6D8B6FC0FB}" presName="childTextBox" presStyleLbl="fgAccFollowNode1" presStyleIdx="5" presStyleCnt="12">
        <dgm:presLayoutVars>
          <dgm:bulletEnabled val="1"/>
        </dgm:presLayoutVars>
      </dgm:prSet>
      <dgm:spPr/>
      <dgm:t>
        <a:bodyPr/>
        <a:lstStyle/>
        <a:p>
          <a:endParaRPr lang="en-US"/>
        </a:p>
      </dgm:t>
    </dgm:pt>
    <dgm:pt modelId="{47FBD389-10A2-4248-B080-BC91C1B48CB1}" type="pres">
      <dgm:prSet presAssocID="{0561374F-CBA2-430B-8EBA-638DA1001FCD}" presName="sp" presStyleCnt="0"/>
      <dgm:spPr/>
    </dgm:pt>
    <dgm:pt modelId="{BAEB28C7-D9A1-4A13-93DE-C9C3AD6EDF47}" type="pres">
      <dgm:prSet presAssocID="{F8AA3E7D-5B5F-4F73-A568-51BFB626F742}" presName="arrowAndChildren" presStyleCnt="0"/>
      <dgm:spPr/>
    </dgm:pt>
    <dgm:pt modelId="{9C856397-47E4-4F83-BFF6-A19335FF21F3}" type="pres">
      <dgm:prSet presAssocID="{F8AA3E7D-5B5F-4F73-A568-51BFB626F742}" presName="parentTextArrow" presStyleLbl="node1" presStyleIdx="0" presStyleCnt="2"/>
      <dgm:spPr/>
      <dgm:t>
        <a:bodyPr/>
        <a:lstStyle/>
        <a:p>
          <a:endParaRPr lang="en-US"/>
        </a:p>
      </dgm:t>
    </dgm:pt>
    <dgm:pt modelId="{37150EE7-E18E-4301-A4C6-33F20178289E}" type="pres">
      <dgm:prSet presAssocID="{F8AA3E7D-5B5F-4F73-A568-51BFB626F742}" presName="arrow" presStyleLbl="node1" presStyleIdx="1" presStyleCnt="2"/>
      <dgm:spPr/>
      <dgm:t>
        <a:bodyPr/>
        <a:lstStyle/>
        <a:p>
          <a:endParaRPr lang="en-US"/>
        </a:p>
      </dgm:t>
    </dgm:pt>
    <dgm:pt modelId="{F302E6BD-1D0F-4B47-8D12-A425DDB4D5D9}" type="pres">
      <dgm:prSet presAssocID="{F8AA3E7D-5B5F-4F73-A568-51BFB626F742}" presName="descendantArrow" presStyleCnt="0"/>
      <dgm:spPr/>
    </dgm:pt>
    <dgm:pt modelId="{328EAB71-32AA-4DC4-AEF3-CB537D3AF6A6}" type="pres">
      <dgm:prSet presAssocID="{9CFB04C8-B71F-40E7-816C-19BCE7E33309}" presName="childTextArrow" presStyleLbl="fgAccFollowNode1" presStyleIdx="6" presStyleCnt="12">
        <dgm:presLayoutVars>
          <dgm:bulletEnabled val="1"/>
        </dgm:presLayoutVars>
      </dgm:prSet>
      <dgm:spPr/>
      <dgm:t>
        <a:bodyPr/>
        <a:lstStyle/>
        <a:p>
          <a:endParaRPr lang="en-US"/>
        </a:p>
      </dgm:t>
    </dgm:pt>
    <dgm:pt modelId="{5182D82B-4881-4163-B3D9-E343C5FB5B66}" type="pres">
      <dgm:prSet presAssocID="{77D101C8-DF59-4CE1-BB2A-2F5671728022}" presName="childTextArrow" presStyleLbl="fgAccFollowNode1" presStyleIdx="7" presStyleCnt="12">
        <dgm:presLayoutVars>
          <dgm:bulletEnabled val="1"/>
        </dgm:presLayoutVars>
      </dgm:prSet>
      <dgm:spPr/>
      <dgm:t>
        <a:bodyPr/>
        <a:lstStyle/>
        <a:p>
          <a:endParaRPr lang="en-US"/>
        </a:p>
      </dgm:t>
    </dgm:pt>
    <dgm:pt modelId="{D4B4EB3F-A097-42F4-9722-83D4F29EC6D5}" type="pres">
      <dgm:prSet presAssocID="{AE0168C8-C913-4FEF-8985-0F87B25BB73F}" presName="childTextArrow" presStyleLbl="fgAccFollowNode1" presStyleIdx="8" presStyleCnt="12">
        <dgm:presLayoutVars>
          <dgm:bulletEnabled val="1"/>
        </dgm:presLayoutVars>
      </dgm:prSet>
      <dgm:spPr/>
      <dgm:t>
        <a:bodyPr/>
        <a:lstStyle/>
        <a:p>
          <a:endParaRPr lang="en-US"/>
        </a:p>
      </dgm:t>
    </dgm:pt>
    <dgm:pt modelId="{2BFD7399-328F-44BE-8267-83226CB3EAD2}" type="pres">
      <dgm:prSet presAssocID="{2605697A-D97F-4AC2-9915-9622D7008AEF}" presName="childTextArrow" presStyleLbl="fgAccFollowNode1" presStyleIdx="9" presStyleCnt="12">
        <dgm:presLayoutVars>
          <dgm:bulletEnabled val="1"/>
        </dgm:presLayoutVars>
      </dgm:prSet>
      <dgm:spPr/>
      <dgm:t>
        <a:bodyPr/>
        <a:lstStyle/>
        <a:p>
          <a:endParaRPr lang="en-US"/>
        </a:p>
      </dgm:t>
    </dgm:pt>
    <dgm:pt modelId="{3952B695-C7A5-462A-93F9-170DF3D3B11C}" type="pres">
      <dgm:prSet presAssocID="{51F79391-9481-42AF-AFAA-CB15BDF2B2D3}" presName="childTextArrow" presStyleLbl="fgAccFollowNode1" presStyleIdx="10" presStyleCnt="12">
        <dgm:presLayoutVars>
          <dgm:bulletEnabled val="1"/>
        </dgm:presLayoutVars>
      </dgm:prSet>
      <dgm:spPr/>
      <dgm:t>
        <a:bodyPr/>
        <a:lstStyle/>
        <a:p>
          <a:endParaRPr lang="en-US"/>
        </a:p>
      </dgm:t>
    </dgm:pt>
    <dgm:pt modelId="{FFBBB86F-DFDF-43C4-AD8A-C32136267041}" type="pres">
      <dgm:prSet presAssocID="{C05CA915-7EEA-462D-B900-6DEDFFF68710}" presName="childTextArrow" presStyleLbl="fgAccFollowNode1" presStyleIdx="11" presStyleCnt="12">
        <dgm:presLayoutVars>
          <dgm:bulletEnabled val="1"/>
        </dgm:presLayoutVars>
      </dgm:prSet>
      <dgm:spPr/>
      <dgm:t>
        <a:bodyPr/>
        <a:lstStyle/>
        <a:p>
          <a:endParaRPr lang="en-US"/>
        </a:p>
      </dgm:t>
    </dgm:pt>
  </dgm:ptLst>
  <dgm:cxnLst>
    <dgm:cxn modelId="{0A93FCD5-1961-42A7-A542-883D28465446}" type="presOf" srcId="{358A2C04-CFFA-422B-82C3-C1355535BEBD}" destId="{32176689-65CC-467F-B1F4-4E11A6B26544}" srcOrd="0" destOrd="0" presId="urn:microsoft.com/office/officeart/2005/8/layout/process4"/>
    <dgm:cxn modelId="{7E758954-708B-4C46-8751-83137BEDCEF3}" srcId="{F74E2776-067E-422A-8763-5CA852527945}" destId="{7FA9C005-8514-48A5-B9FE-3E6D8B6FC0FB}" srcOrd="5" destOrd="0" parTransId="{E4A6332C-F0F6-4C84-9F39-17657CBAD55A}" sibTransId="{57679674-FF56-466A-ACFD-7E6A76679BB0}"/>
    <dgm:cxn modelId="{47B04274-C717-4F59-A7FD-1AD88B4914E2}" type="presOf" srcId="{77D101C8-DF59-4CE1-BB2A-2F5671728022}" destId="{5182D82B-4881-4163-B3D9-E343C5FB5B66}" srcOrd="0" destOrd="0" presId="urn:microsoft.com/office/officeart/2005/8/layout/process4"/>
    <dgm:cxn modelId="{2CD946FF-ACA4-44B9-B90F-59CAAAE92323}" type="presOf" srcId="{9CFB04C8-B71F-40E7-816C-19BCE7E33309}" destId="{328EAB71-32AA-4DC4-AEF3-CB537D3AF6A6}" srcOrd="0" destOrd="0" presId="urn:microsoft.com/office/officeart/2005/8/layout/process4"/>
    <dgm:cxn modelId="{75486A5E-304D-4FF1-8459-EE05A66E5565}" type="presOf" srcId="{F74E2776-067E-422A-8763-5CA852527945}" destId="{323D6171-DFCA-4E68-BF67-69DD5615B276}" srcOrd="1" destOrd="0" presId="urn:microsoft.com/office/officeart/2005/8/layout/process4"/>
    <dgm:cxn modelId="{6A83C389-F10C-422B-820B-5FF8F0368341}" type="presOf" srcId="{BF12C7F7-78E3-4BE3-9FDE-83B91518F044}" destId="{49D70D65-6EFB-459F-9661-BFCD6EAF256D}" srcOrd="0" destOrd="0" presId="urn:microsoft.com/office/officeart/2005/8/layout/process4"/>
    <dgm:cxn modelId="{B933D2C1-5927-42E3-BFA7-CE14BED744BE}" type="presOf" srcId="{7FA9C005-8514-48A5-B9FE-3E6D8B6FC0FB}" destId="{135934B4-1168-42EA-833A-BC051B1F446E}" srcOrd="0" destOrd="0" presId="urn:microsoft.com/office/officeart/2005/8/layout/process4"/>
    <dgm:cxn modelId="{9014F561-6EBF-41E2-AA9B-797DD717E0FE}" srcId="{F8AA3E7D-5B5F-4F73-A568-51BFB626F742}" destId="{AE0168C8-C913-4FEF-8985-0F87B25BB73F}" srcOrd="2" destOrd="0" parTransId="{ED7A08CA-E844-4901-95B0-B3A4DE435D9E}" sibTransId="{A2BF9D54-88B1-4990-8674-4410DE9B9834}"/>
    <dgm:cxn modelId="{C5EAE7B4-52F5-4CC2-A21F-B3CA41AA256A}" srcId="{F74E2776-067E-422A-8763-5CA852527945}" destId="{358A2C04-CFFA-422B-82C3-C1355535BEBD}" srcOrd="2" destOrd="0" parTransId="{4E1FB5AE-0E53-45CA-8819-EDBC37C03024}" sibTransId="{D2A339EC-53DE-47E3-B442-6EC5DDE6CBC1}"/>
    <dgm:cxn modelId="{BD28D745-5BAC-4773-AA83-72B2E703ADEA}" srcId="{F74E2776-067E-422A-8763-5CA852527945}" destId="{D9C417D1-C2F2-4F5C-B3B0-0300DBE974F2}" srcOrd="1" destOrd="0" parTransId="{737E9D5A-4E13-49E1-B0AC-C5A60D88B960}" sibTransId="{51C9CC89-42DD-46F4-BCF4-C472324217CE}"/>
    <dgm:cxn modelId="{7149178D-6D15-4394-A6C0-A55F531E8FE3}" type="presOf" srcId="{F8AA3E7D-5B5F-4F73-A568-51BFB626F742}" destId="{9C856397-47E4-4F83-BFF6-A19335FF21F3}" srcOrd="0" destOrd="0" presId="urn:microsoft.com/office/officeart/2005/8/layout/process4"/>
    <dgm:cxn modelId="{9BF0998C-445F-450B-A4F9-AE0FC09BC83C}" type="presOf" srcId="{2DF549C7-D4B7-47F3-9230-E5323612207D}" destId="{0F640987-C507-4A4B-A4B0-23CDEB1EF320}" srcOrd="0" destOrd="0" presId="urn:microsoft.com/office/officeart/2005/8/layout/process4"/>
    <dgm:cxn modelId="{AC042750-4926-4148-AEB9-94A576ADCDD9}" type="presOf" srcId="{57D4AFBD-383A-44B9-9328-0346219DBD84}" destId="{75604E76-CB61-4631-A17A-FFE91DF4ADF7}" srcOrd="0" destOrd="0" presId="urn:microsoft.com/office/officeart/2005/8/layout/process4"/>
    <dgm:cxn modelId="{4F8E3DD2-CB44-47B8-A535-87116EF665FE}" srcId="{F8AA3E7D-5B5F-4F73-A568-51BFB626F742}" destId="{2605697A-D97F-4AC2-9915-9622D7008AEF}" srcOrd="3" destOrd="0" parTransId="{9AEDFF71-83C9-4206-9639-A9036FBEFD7F}" sibTransId="{1EA87D01-52EE-49FD-A6C2-403810282C25}"/>
    <dgm:cxn modelId="{1F8BC27D-DBB4-4C3A-98B6-4BCA17A0DCCD}" type="presOf" srcId="{5F884BF7-5910-4AB3-AB84-17A31F873E32}" destId="{5A7AA05D-4F40-434C-B68B-FF6A733128B6}" srcOrd="0" destOrd="0" presId="urn:microsoft.com/office/officeart/2005/8/layout/process4"/>
    <dgm:cxn modelId="{1E6536D5-3682-4468-BF78-C385AC78883F}" type="presOf" srcId="{2605697A-D97F-4AC2-9915-9622D7008AEF}" destId="{2BFD7399-328F-44BE-8267-83226CB3EAD2}" srcOrd="0" destOrd="0" presId="urn:microsoft.com/office/officeart/2005/8/layout/process4"/>
    <dgm:cxn modelId="{25EC3FDE-AF61-4697-87D0-0313D30E5AE3}" srcId="{57D4AFBD-383A-44B9-9328-0346219DBD84}" destId="{F8AA3E7D-5B5F-4F73-A568-51BFB626F742}" srcOrd="0" destOrd="0" parTransId="{4992FD2D-4608-4E05-84DD-C97F07F6A001}" sibTransId="{0561374F-CBA2-430B-8EBA-638DA1001FCD}"/>
    <dgm:cxn modelId="{D25A75A2-82E5-472D-AE16-C36340669577}" srcId="{F8AA3E7D-5B5F-4F73-A568-51BFB626F742}" destId="{C05CA915-7EEA-462D-B900-6DEDFFF68710}" srcOrd="5" destOrd="0" parTransId="{953989D8-735D-4C96-867B-2B20CDFFF62E}" sibTransId="{F486F0F4-9810-4712-87E1-8C1FBB7DBA21}"/>
    <dgm:cxn modelId="{AA6F7B20-1B23-481D-A206-5329BB4336E8}" type="presOf" srcId="{F8AA3E7D-5B5F-4F73-A568-51BFB626F742}" destId="{37150EE7-E18E-4301-A4C6-33F20178289E}" srcOrd="1" destOrd="0" presId="urn:microsoft.com/office/officeart/2005/8/layout/process4"/>
    <dgm:cxn modelId="{ECFA5B51-9403-48A3-89D7-91B5E8EA99EB}" srcId="{F74E2776-067E-422A-8763-5CA852527945}" destId="{BF12C7F7-78E3-4BE3-9FDE-83B91518F044}" srcOrd="3" destOrd="0" parTransId="{D748152B-B876-4477-A4A2-86EA60E94644}" sibTransId="{7CF7B45F-0F22-4F53-87B9-A135DE2B2CBF}"/>
    <dgm:cxn modelId="{77EB9980-E192-48BE-9D4E-73858EA301C4}" srcId="{F8AA3E7D-5B5F-4F73-A568-51BFB626F742}" destId="{9CFB04C8-B71F-40E7-816C-19BCE7E33309}" srcOrd="0" destOrd="0" parTransId="{6A18E3E0-BE78-4D66-8CD2-17898B652071}" sibTransId="{20EBA9E9-1336-4C2A-93B5-69246B046AF7}"/>
    <dgm:cxn modelId="{85EB39B5-1A1D-4E25-B80B-39644018B389}" srcId="{57D4AFBD-383A-44B9-9328-0346219DBD84}" destId="{F74E2776-067E-422A-8763-5CA852527945}" srcOrd="1" destOrd="0" parTransId="{825DCCCA-CFB7-4EDE-9AA2-4C41FFF80CC4}" sibTransId="{8A354D60-D514-48A1-9506-5A9E726812AD}"/>
    <dgm:cxn modelId="{6635276A-70D5-42F3-8703-F437618B00FB}" srcId="{F74E2776-067E-422A-8763-5CA852527945}" destId="{2DF549C7-D4B7-47F3-9230-E5323612207D}" srcOrd="4" destOrd="0" parTransId="{B6E165B4-C4E9-4A5D-937C-7378A448A8AF}" sibTransId="{81FCAFBE-D9B2-48E4-8315-73F97542D42E}"/>
    <dgm:cxn modelId="{B383B796-07B7-4318-A93B-FC7A0BFB4454}" srcId="{F8AA3E7D-5B5F-4F73-A568-51BFB626F742}" destId="{77D101C8-DF59-4CE1-BB2A-2F5671728022}" srcOrd="1" destOrd="0" parTransId="{FF21E83F-616D-44F7-A410-E1E221667387}" sibTransId="{E013F997-A5E4-474E-BB5E-7E0DD0AFD1C0}"/>
    <dgm:cxn modelId="{624F99C3-7841-4339-B792-44A646729CFC}" type="presOf" srcId="{C05CA915-7EEA-462D-B900-6DEDFFF68710}" destId="{FFBBB86F-DFDF-43C4-AD8A-C32136267041}" srcOrd="0" destOrd="0" presId="urn:microsoft.com/office/officeart/2005/8/layout/process4"/>
    <dgm:cxn modelId="{C9ED7918-0D83-4523-9C00-0A03431F4999}" srcId="{F8AA3E7D-5B5F-4F73-A568-51BFB626F742}" destId="{51F79391-9481-42AF-AFAA-CB15BDF2B2D3}" srcOrd="4" destOrd="0" parTransId="{0C675186-FA1E-47A3-9EEB-86944CF54F4F}" sibTransId="{682CA281-964F-4978-A6A1-28A38B43C78F}"/>
    <dgm:cxn modelId="{5CC86287-33FD-4CFA-9A04-191619FD2E38}" type="presOf" srcId="{D9C417D1-C2F2-4F5C-B3B0-0300DBE974F2}" destId="{4994D192-CC7F-4FB7-9B52-B9676A9B2F1F}" srcOrd="0" destOrd="0" presId="urn:microsoft.com/office/officeart/2005/8/layout/process4"/>
    <dgm:cxn modelId="{83D49603-31ED-4DDD-AE34-FFFA7C94EB21}" type="presOf" srcId="{51F79391-9481-42AF-AFAA-CB15BDF2B2D3}" destId="{3952B695-C7A5-462A-93F9-170DF3D3B11C}" srcOrd="0" destOrd="0" presId="urn:microsoft.com/office/officeart/2005/8/layout/process4"/>
    <dgm:cxn modelId="{360486B2-0C5E-4EE4-A93E-A05D18A7DD0A}" type="presOf" srcId="{AE0168C8-C913-4FEF-8985-0F87B25BB73F}" destId="{D4B4EB3F-A097-42F4-9722-83D4F29EC6D5}" srcOrd="0" destOrd="0" presId="urn:microsoft.com/office/officeart/2005/8/layout/process4"/>
    <dgm:cxn modelId="{9436CB3B-ADA7-4C98-88CE-6BA6DE1E4F0C}" type="presOf" srcId="{F74E2776-067E-422A-8763-5CA852527945}" destId="{0FC8E090-D0B8-4BA6-813E-6855EE5C0CC5}" srcOrd="0" destOrd="0" presId="urn:microsoft.com/office/officeart/2005/8/layout/process4"/>
    <dgm:cxn modelId="{87B49F80-677A-4AB4-8513-15A40824D50B}" srcId="{F74E2776-067E-422A-8763-5CA852527945}" destId="{5F884BF7-5910-4AB3-AB84-17A31F873E32}" srcOrd="0" destOrd="0" parTransId="{639809D6-75A9-4612-A0BD-F2A10AA4CB3B}" sibTransId="{AB14BE4F-662B-47FA-932A-C2154133533B}"/>
    <dgm:cxn modelId="{71E67F0C-FA5C-4BBA-8185-F77398BF9913}" type="presParOf" srcId="{75604E76-CB61-4631-A17A-FFE91DF4ADF7}" destId="{A245EC50-95E2-488C-90FD-DB38C2709394}" srcOrd="0" destOrd="0" presId="urn:microsoft.com/office/officeart/2005/8/layout/process4"/>
    <dgm:cxn modelId="{93FE8976-4CF8-4B6C-A7EB-5D158482422E}" type="presParOf" srcId="{A245EC50-95E2-488C-90FD-DB38C2709394}" destId="{0FC8E090-D0B8-4BA6-813E-6855EE5C0CC5}" srcOrd="0" destOrd="0" presId="urn:microsoft.com/office/officeart/2005/8/layout/process4"/>
    <dgm:cxn modelId="{E1FE9C04-9C38-4E25-A6A2-231353901B63}" type="presParOf" srcId="{A245EC50-95E2-488C-90FD-DB38C2709394}" destId="{323D6171-DFCA-4E68-BF67-69DD5615B276}" srcOrd="1" destOrd="0" presId="urn:microsoft.com/office/officeart/2005/8/layout/process4"/>
    <dgm:cxn modelId="{866F178C-4420-4F04-A9F2-720454D2FC6F}" type="presParOf" srcId="{A245EC50-95E2-488C-90FD-DB38C2709394}" destId="{36B8DD4C-7A25-4BFD-B12F-858784C28871}" srcOrd="2" destOrd="0" presId="urn:microsoft.com/office/officeart/2005/8/layout/process4"/>
    <dgm:cxn modelId="{4D212B48-1FE3-421D-8242-F3AA3776AFEF}" type="presParOf" srcId="{36B8DD4C-7A25-4BFD-B12F-858784C28871}" destId="{5A7AA05D-4F40-434C-B68B-FF6A733128B6}" srcOrd="0" destOrd="0" presId="urn:microsoft.com/office/officeart/2005/8/layout/process4"/>
    <dgm:cxn modelId="{8716907C-26FE-48FE-A251-371F4453156C}" type="presParOf" srcId="{36B8DD4C-7A25-4BFD-B12F-858784C28871}" destId="{4994D192-CC7F-4FB7-9B52-B9676A9B2F1F}" srcOrd="1" destOrd="0" presId="urn:microsoft.com/office/officeart/2005/8/layout/process4"/>
    <dgm:cxn modelId="{522F1A86-FFA1-4971-AF9E-B567B07CFAB2}" type="presParOf" srcId="{36B8DD4C-7A25-4BFD-B12F-858784C28871}" destId="{32176689-65CC-467F-B1F4-4E11A6B26544}" srcOrd="2" destOrd="0" presId="urn:microsoft.com/office/officeart/2005/8/layout/process4"/>
    <dgm:cxn modelId="{9DCD0F9E-12B1-43C8-869A-F5CC476A8577}" type="presParOf" srcId="{36B8DD4C-7A25-4BFD-B12F-858784C28871}" destId="{49D70D65-6EFB-459F-9661-BFCD6EAF256D}" srcOrd="3" destOrd="0" presId="urn:microsoft.com/office/officeart/2005/8/layout/process4"/>
    <dgm:cxn modelId="{2F62413E-8B83-4BFF-9DE9-76AFDC6E43A9}" type="presParOf" srcId="{36B8DD4C-7A25-4BFD-B12F-858784C28871}" destId="{0F640987-C507-4A4B-A4B0-23CDEB1EF320}" srcOrd="4" destOrd="0" presId="urn:microsoft.com/office/officeart/2005/8/layout/process4"/>
    <dgm:cxn modelId="{E98A9F90-6920-4D0F-8570-BBB2B6EF6965}" type="presParOf" srcId="{36B8DD4C-7A25-4BFD-B12F-858784C28871}" destId="{135934B4-1168-42EA-833A-BC051B1F446E}" srcOrd="5" destOrd="0" presId="urn:microsoft.com/office/officeart/2005/8/layout/process4"/>
    <dgm:cxn modelId="{C4D3373C-DFC6-40AE-9986-A7FB1EA270F9}" type="presParOf" srcId="{75604E76-CB61-4631-A17A-FFE91DF4ADF7}" destId="{47FBD389-10A2-4248-B080-BC91C1B48CB1}" srcOrd="1" destOrd="0" presId="urn:microsoft.com/office/officeart/2005/8/layout/process4"/>
    <dgm:cxn modelId="{808ED960-9C5B-4927-869B-92B4DE54FEEE}" type="presParOf" srcId="{75604E76-CB61-4631-A17A-FFE91DF4ADF7}" destId="{BAEB28C7-D9A1-4A13-93DE-C9C3AD6EDF47}" srcOrd="2" destOrd="0" presId="urn:microsoft.com/office/officeart/2005/8/layout/process4"/>
    <dgm:cxn modelId="{1FA88F86-5777-4A2A-BB0D-D28BA10772AB}" type="presParOf" srcId="{BAEB28C7-D9A1-4A13-93DE-C9C3AD6EDF47}" destId="{9C856397-47E4-4F83-BFF6-A19335FF21F3}" srcOrd="0" destOrd="0" presId="urn:microsoft.com/office/officeart/2005/8/layout/process4"/>
    <dgm:cxn modelId="{A95CC837-B28B-46C2-B4A4-EB112886472B}" type="presParOf" srcId="{BAEB28C7-D9A1-4A13-93DE-C9C3AD6EDF47}" destId="{37150EE7-E18E-4301-A4C6-33F20178289E}" srcOrd="1" destOrd="0" presId="urn:microsoft.com/office/officeart/2005/8/layout/process4"/>
    <dgm:cxn modelId="{F77E9127-8207-489C-AA02-732ED2A989AB}" type="presParOf" srcId="{BAEB28C7-D9A1-4A13-93DE-C9C3AD6EDF47}" destId="{F302E6BD-1D0F-4B47-8D12-A425DDB4D5D9}" srcOrd="2" destOrd="0" presId="urn:microsoft.com/office/officeart/2005/8/layout/process4"/>
    <dgm:cxn modelId="{894D9F85-28E3-4BBC-B5A1-EE8E8FB7006C}" type="presParOf" srcId="{F302E6BD-1D0F-4B47-8D12-A425DDB4D5D9}" destId="{328EAB71-32AA-4DC4-AEF3-CB537D3AF6A6}" srcOrd="0" destOrd="0" presId="urn:microsoft.com/office/officeart/2005/8/layout/process4"/>
    <dgm:cxn modelId="{C8CDC0DC-B2CB-4A01-B289-90854F71A890}" type="presParOf" srcId="{F302E6BD-1D0F-4B47-8D12-A425DDB4D5D9}" destId="{5182D82B-4881-4163-B3D9-E343C5FB5B66}" srcOrd="1" destOrd="0" presId="urn:microsoft.com/office/officeart/2005/8/layout/process4"/>
    <dgm:cxn modelId="{D24A2B55-D023-4C16-ACBB-832D8C8D104A}" type="presParOf" srcId="{F302E6BD-1D0F-4B47-8D12-A425DDB4D5D9}" destId="{D4B4EB3F-A097-42F4-9722-83D4F29EC6D5}" srcOrd="2" destOrd="0" presId="urn:microsoft.com/office/officeart/2005/8/layout/process4"/>
    <dgm:cxn modelId="{1FA55C98-6632-41D8-8A2F-9B57D3CB826B}" type="presParOf" srcId="{F302E6BD-1D0F-4B47-8D12-A425DDB4D5D9}" destId="{2BFD7399-328F-44BE-8267-83226CB3EAD2}" srcOrd="3" destOrd="0" presId="urn:microsoft.com/office/officeart/2005/8/layout/process4"/>
    <dgm:cxn modelId="{E7B4CA3D-E196-4BE3-8C29-ED2E65B6D15E}" type="presParOf" srcId="{F302E6BD-1D0F-4B47-8D12-A425DDB4D5D9}" destId="{3952B695-C7A5-462A-93F9-170DF3D3B11C}" srcOrd="4" destOrd="0" presId="urn:microsoft.com/office/officeart/2005/8/layout/process4"/>
    <dgm:cxn modelId="{29C833B1-4AB5-4255-BFE0-5D4CC131B9CF}" type="presParOf" srcId="{F302E6BD-1D0F-4B47-8D12-A425DDB4D5D9}" destId="{FFBBB86F-DFDF-43C4-AD8A-C32136267041}" srcOrd="5"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1/13/2016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zure.microsoft.com/en-us/documentation/articles/app-service-web-overview"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azure.microsoft.com/en-us/documentation/articles/app-service-logic-what-are-logic-apps" TargetMode="External"/><Relationship Id="rId5" Type="http://schemas.openxmlformats.org/officeDocument/2006/relationships/hyperlink" Target="https://azure.microsoft.com/en-us/documentation/articles/app-service-api-apps-why-best-platform" TargetMode="External"/><Relationship Id="rId4" Type="http://schemas.openxmlformats.org/officeDocument/2006/relationships/hyperlink" Target="https://azure.microsoft.com/en-us/documentation/articles/app-service-mobile-value-prop-preview"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14</a:t>
            </a:fld>
            <a:endParaRPr lang="en-US"/>
          </a:p>
        </p:txBody>
      </p:sp>
    </p:spTree>
    <p:extLst>
      <p:ext uri="{BB962C8B-B14F-4D97-AF65-F5344CB8AC3E}">
        <p14:creationId xmlns:p14="http://schemas.microsoft.com/office/powerpoint/2010/main" val="2719702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1727148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16</a:t>
            </a:fld>
            <a:endParaRPr lang="en-US"/>
          </a:p>
        </p:txBody>
      </p:sp>
    </p:spTree>
    <p:extLst>
      <p:ext uri="{BB962C8B-B14F-4D97-AF65-F5344CB8AC3E}">
        <p14:creationId xmlns:p14="http://schemas.microsoft.com/office/powerpoint/2010/main" val="4097268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17</a:t>
            </a:fld>
            <a:endParaRPr lang="en-US"/>
          </a:p>
        </p:txBody>
      </p:sp>
    </p:spTree>
    <p:extLst>
      <p:ext uri="{BB962C8B-B14F-4D97-AF65-F5344CB8AC3E}">
        <p14:creationId xmlns:p14="http://schemas.microsoft.com/office/powerpoint/2010/main" val="1076735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050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20</a:t>
            </a:fld>
            <a:endParaRPr lang="en-US"/>
          </a:p>
        </p:txBody>
      </p:sp>
    </p:spTree>
    <p:extLst>
      <p:ext uri="{BB962C8B-B14F-4D97-AF65-F5344CB8AC3E}">
        <p14:creationId xmlns:p14="http://schemas.microsoft.com/office/powerpoint/2010/main" val="32939017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Azure Logic Apps can help you integrate across services and devices quickly and simply.</a:t>
            </a:r>
          </a:p>
          <a:p>
            <a:endParaRPr lang="en-US" dirty="0" smtClean="0"/>
          </a:p>
          <a:p>
            <a:r>
              <a:rPr lang="en-US" dirty="0" smtClean="0"/>
              <a:t>Logic Apps allow developers to design workflows that start from a trigger and then execute a series of steps. Each step invokes an App Service API app whilst securely taking care of authentication and best practices, like </a:t>
            </a:r>
            <a:r>
              <a:rPr lang="en-US" dirty="0" err="1" smtClean="0"/>
              <a:t>checkpointing</a:t>
            </a:r>
            <a:r>
              <a:rPr lang="en-US" dirty="0" smtClean="0"/>
              <a:t> and durable execution.</a:t>
            </a:r>
          </a:p>
          <a:p>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40985497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913" indent="-174913">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29163008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Summarize earlier slide</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28</a:t>
            </a:fld>
            <a:endParaRPr lang="en-US"/>
          </a:p>
        </p:txBody>
      </p:sp>
    </p:spTree>
    <p:extLst>
      <p:ext uri="{BB962C8B-B14F-4D97-AF65-F5344CB8AC3E}">
        <p14:creationId xmlns:p14="http://schemas.microsoft.com/office/powerpoint/2010/main" val="2772222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baseline="0" dirty="0" smtClean="0"/>
              <a:t>Mobile Service easily connects to SQL Database</a:t>
            </a:r>
          </a:p>
          <a:p>
            <a:pPr marL="171450" indent="-171450">
              <a:buFontTx/>
              <a:buChar char="•"/>
            </a:pPr>
            <a:r>
              <a:rPr lang="en-US" baseline="0" dirty="0" smtClean="0"/>
              <a:t>SQL offers rich querying and indexing capabilities</a:t>
            </a:r>
          </a:p>
          <a:p>
            <a:pPr marL="171450" indent="-171450">
              <a:buFontTx/>
              <a:buChar char="•"/>
            </a:pPr>
            <a:r>
              <a:rPr lang="en-US" baseline="0" dirty="0" smtClean="0"/>
              <a:t>Dynamic Schematization means you don’t have to be a DBA and manage schema</a:t>
            </a:r>
          </a:p>
          <a:p>
            <a:pPr marL="171450" indent="-171450">
              <a:buFontTx/>
              <a:buChar char="•"/>
            </a:pPr>
            <a:r>
              <a:rPr lang="en-US" baseline="0" dirty="0" smtClean="0"/>
              <a:t>Data can be managed in:</a:t>
            </a:r>
          </a:p>
          <a:p>
            <a:pPr marL="628650" lvl="1" indent="-171450">
              <a:buFontTx/>
              <a:buChar char="•"/>
            </a:pPr>
            <a:r>
              <a:rPr lang="en-US" baseline="0" dirty="0" smtClean="0"/>
              <a:t>Azure Portal (read and delete data)</a:t>
            </a:r>
          </a:p>
          <a:p>
            <a:pPr marL="628650" lvl="1" indent="-171450">
              <a:buFontTx/>
              <a:buChar char="•"/>
            </a:pPr>
            <a:r>
              <a:rPr lang="en-US" baseline="0" dirty="0" smtClean="0"/>
              <a:t>SQL Portal (Silverlight)</a:t>
            </a:r>
          </a:p>
          <a:p>
            <a:pPr marL="628650" lvl="1" indent="-171450">
              <a:buFontTx/>
              <a:buChar char="•"/>
            </a:pPr>
            <a:r>
              <a:rPr lang="en-US" baseline="0" dirty="0" smtClean="0"/>
              <a:t>SQL Management Studio (windows)</a:t>
            </a:r>
          </a:p>
          <a:p>
            <a:pPr marL="628650" lvl="1" indent="-171450">
              <a:buFontTx/>
              <a:buChar char="•"/>
            </a:pPr>
            <a:r>
              <a:rPr lang="en-US" baseline="0" dirty="0" smtClean="0"/>
              <a:t>REST API (used by SDKs)</a:t>
            </a:r>
          </a:p>
          <a:p>
            <a:pPr marL="628650" lvl="1" indent="-171450">
              <a:buFontTx/>
              <a:buChar char="•"/>
            </a:pPr>
            <a:r>
              <a:rPr lang="en-US" baseline="0" dirty="0" smtClean="0"/>
              <a:t>Azure CLI tools</a:t>
            </a:r>
          </a:p>
          <a:p>
            <a:pPr marL="628650" lvl="1" indent="-171450">
              <a:buFontTx/>
              <a:buChar char="•"/>
            </a:pPr>
            <a:r>
              <a:rPr lang="en-US" baseline="0" dirty="0" smtClean="0"/>
              <a:t>SQL CLI (Node module)</a:t>
            </a:r>
          </a:p>
        </p:txBody>
      </p:sp>
      <p:sp>
        <p:nvSpPr>
          <p:cNvPr id="4" name="Slide Number Placeholder 3"/>
          <p:cNvSpPr>
            <a:spLocks noGrp="1"/>
          </p:cNvSpPr>
          <p:nvPr>
            <p:ph type="sldNum" sz="quarter" idx="10"/>
          </p:nvPr>
        </p:nvSpPr>
        <p:spPr/>
        <p:txBody>
          <a:bodyPr/>
          <a:lstStyle/>
          <a:p>
            <a:fld id="{2C52CFDC-D2D5-4B9F-BA75-89F771E01AEB}" type="slidenum">
              <a:rPr lang="en-US" smtClean="0"/>
              <a:t>29</a:t>
            </a:fld>
            <a:endParaRPr lang="en-US"/>
          </a:p>
        </p:txBody>
      </p:sp>
    </p:spTree>
    <p:extLst>
      <p:ext uri="{BB962C8B-B14F-4D97-AF65-F5344CB8AC3E}">
        <p14:creationId xmlns:p14="http://schemas.microsoft.com/office/powerpoint/2010/main" val="1714008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39802063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dirty="0" smtClean="0"/>
              <a:t>Node backend generates</a:t>
            </a:r>
            <a:r>
              <a:rPr lang="en-US" baseline="0" dirty="0" smtClean="0"/>
              <a:t> Node scripts for each table action</a:t>
            </a:r>
          </a:p>
          <a:p>
            <a:pPr marL="171450" indent="-171450">
              <a:buFontTx/>
              <a:buChar char="•"/>
            </a:pPr>
            <a:r>
              <a:rPr lang="en-US" baseline="0" dirty="0" smtClean="0"/>
              <a:t>Scripts intercept CRUD requests</a:t>
            </a:r>
          </a:p>
          <a:p>
            <a:pPr marL="171450" indent="-171450">
              <a:buFontTx/>
              <a:buChar char="•"/>
            </a:pPr>
            <a:r>
              <a:rPr lang="en-US" baseline="0" dirty="0" smtClean="0"/>
              <a:t>Pass to SQL by default</a:t>
            </a:r>
          </a:p>
          <a:p>
            <a:pPr marL="171450" indent="-171450">
              <a:buFontTx/>
              <a:buChar char="•"/>
            </a:pPr>
            <a:r>
              <a:rPr lang="en-US" baseline="0" dirty="0" smtClean="0"/>
              <a:t>Custom logic added here</a:t>
            </a:r>
          </a:p>
          <a:p>
            <a:pPr marL="171450" indent="-171450">
              <a:buFontTx/>
              <a:buChar char="•"/>
            </a:pPr>
            <a:r>
              <a:rPr lang="en-US" baseline="0" dirty="0" smtClean="0"/>
              <a:t>Edit in portal (NODE)</a:t>
            </a:r>
          </a:p>
          <a:p>
            <a:pPr marL="171450" indent="-171450">
              <a:buFontTx/>
              <a:buChar char="•"/>
            </a:pPr>
            <a:r>
              <a:rPr lang="en-US" baseline="0" dirty="0" smtClean="0"/>
              <a:t>.NET Backend creates Visual Studio project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30</a:t>
            </a:fld>
            <a:endParaRPr lang="en-US"/>
          </a:p>
        </p:txBody>
      </p:sp>
    </p:spTree>
    <p:extLst>
      <p:ext uri="{BB962C8B-B14F-4D97-AF65-F5344CB8AC3E}">
        <p14:creationId xmlns:p14="http://schemas.microsoft.com/office/powerpoint/2010/main" val="3983556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1/13/2016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34</a:t>
            </a:fld>
            <a:endParaRPr lang="en-US"/>
          </a:p>
        </p:txBody>
      </p:sp>
    </p:spTree>
    <p:extLst>
      <p:ext uri="{BB962C8B-B14F-4D97-AF65-F5344CB8AC3E}">
        <p14:creationId xmlns:p14="http://schemas.microsoft.com/office/powerpoint/2010/main" val="3204707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year, we collapsed the Visual Studio Premium</a:t>
            </a:r>
            <a:r>
              <a:rPr lang="en-US" baseline="0" dirty="0" smtClean="0"/>
              <a:t> and Ultimate products into Visual Studio Enterprise. If you have always wanted to be able to use one of the cool features in Ultimate, hopefully now you can. And, if you’ve always had Ultimate, not it’s just a lot cheaper!</a:t>
            </a:r>
            <a:endParaRPr lang="en-US" dirty="0"/>
          </a:p>
        </p:txBody>
      </p:sp>
      <p:sp>
        <p:nvSpPr>
          <p:cNvPr id="4" name="Slide Number Placeholder 3"/>
          <p:cNvSpPr>
            <a:spLocks noGrp="1"/>
          </p:cNvSpPr>
          <p:nvPr>
            <p:ph type="sldNum" sz="quarter" idx="10"/>
          </p:nvPr>
        </p:nvSpPr>
        <p:spPr/>
        <p:txBody>
          <a:bodyPr/>
          <a:lstStyle/>
          <a:p>
            <a:fld id="{8C78753C-3392-418D-849A-2BEF7D75C5B4}"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635384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Leverage VS Enterprise to increase developer productivity</a:t>
            </a:r>
            <a:r>
              <a:rPr lang="en-US" baseline="0" dirty="0" smtClean="0"/>
              <a:t> with </a:t>
            </a:r>
            <a:r>
              <a:rPr lang="en-US" baseline="0" dirty="0" err="1" smtClean="0"/>
              <a:t>IntelliTest</a:t>
            </a:r>
            <a:r>
              <a:rPr lang="en-US" baseline="0" dirty="0" smtClean="0"/>
              <a:t>, IntelliTrace, Performance &amp; Diagnostics, and Azure Explorer.</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2180227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latin typeface="+mn-lt"/>
              </a:rPr>
              <a:t>App Service allows you to create the following app types from a single development experience:</a:t>
            </a:r>
          </a:p>
          <a:p>
            <a:pPr marL="171450" indent="-171450">
              <a:buFont typeface="Arial" panose="020B0604020202020204" pitchFamily="34" charset="0"/>
              <a:buChar char="•"/>
            </a:pPr>
            <a:r>
              <a:rPr lang="en-US" sz="1200" b="1" dirty="0" smtClean="0">
                <a:latin typeface="+mn-lt"/>
                <a:hlinkClick r:id="rId3"/>
              </a:rPr>
              <a:t>Web </a:t>
            </a:r>
            <a:r>
              <a:rPr lang="en-US" sz="1200" b="1" u="none" dirty="0" smtClean="0">
                <a:latin typeface="+mn-lt"/>
                <a:hlinkClick r:id="rId3"/>
              </a:rPr>
              <a:t>Apps</a:t>
            </a:r>
            <a:r>
              <a:rPr lang="en-US" sz="1200" dirty="0" smtClean="0">
                <a:latin typeface="+mn-lt"/>
              </a:rPr>
              <a:t> - Quickly create and deploy mission critical Web apps that scale with your business.</a:t>
            </a:r>
          </a:p>
          <a:p>
            <a:pPr marL="171450" indent="-171450">
              <a:buFont typeface="Arial" panose="020B0604020202020204" pitchFamily="34" charset="0"/>
              <a:buChar char="•"/>
            </a:pPr>
            <a:r>
              <a:rPr lang="en-US" sz="1200" b="1" dirty="0" smtClean="0">
                <a:latin typeface="+mn-lt"/>
                <a:hlinkClick r:id="rId4"/>
              </a:rPr>
              <a:t>Mobile Apps</a:t>
            </a:r>
            <a:r>
              <a:rPr lang="en-US" sz="1200" dirty="0" smtClean="0">
                <a:latin typeface="+mn-lt"/>
              </a:rPr>
              <a:t> - Engage employees, partners and customers on any device at any time.</a:t>
            </a:r>
          </a:p>
          <a:p>
            <a:pPr marL="171450" indent="-171450">
              <a:buFont typeface="Arial" panose="020B0604020202020204" pitchFamily="34" charset="0"/>
              <a:buChar char="•"/>
            </a:pPr>
            <a:r>
              <a:rPr lang="en-US" sz="1200" b="1" dirty="0" smtClean="0">
                <a:latin typeface="+mn-lt"/>
                <a:hlinkClick r:id="rId5"/>
              </a:rPr>
              <a:t>API Apps</a:t>
            </a:r>
            <a:r>
              <a:rPr lang="en-US" sz="1200" dirty="0" smtClean="0">
                <a:latin typeface="+mn-lt"/>
              </a:rPr>
              <a:t> - Easily build and consume Cloud APIs.</a:t>
            </a:r>
          </a:p>
          <a:p>
            <a:pPr marL="171450" indent="-171450">
              <a:buFont typeface="Arial" panose="020B0604020202020204" pitchFamily="34" charset="0"/>
              <a:buChar char="•"/>
            </a:pPr>
            <a:r>
              <a:rPr lang="en-US" sz="1200" b="1" dirty="0" smtClean="0">
                <a:latin typeface="+mn-lt"/>
                <a:hlinkClick r:id="rId6"/>
              </a:rPr>
              <a:t>Logic Apps</a:t>
            </a:r>
            <a:r>
              <a:rPr lang="en-US" sz="1200" dirty="0" smtClean="0">
                <a:latin typeface="+mn-lt"/>
              </a:rPr>
              <a:t> - Automate the access and use of data across clouds without writing code.</a:t>
            </a:r>
          </a:p>
          <a:p>
            <a:pPr marL="0" indent="0">
              <a:buFont typeface="Arial" panose="020B0604020202020204" pitchFamily="34" charset="0"/>
              <a:buNone/>
            </a:pPr>
            <a:endParaRPr lang="en-US" sz="1200" dirty="0" smtClean="0">
              <a:latin typeface="+mn-lt"/>
            </a:endParaRPr>
          </a:p>
          <a:p>
            <a:r>
              <a:rPr lang="en-US" sz="1000" dirty="0" smtClean="0">
                <a:latin typeface="+mn-lt"/>
              </a:rPr>
              <a:t>As a single integrated service, App Service makes its easy to compose the above app types into a single solution, allowing you to easily build apps that target both web and mobile clients using the same back-end and integrate with </a:t>
            </a:r>
            <a:r>
              <a:rPr lang="en-US" sz="1000" dirty="0" err="1" smtClean="0">
                <a:latin typeface="+mn-lt"/>
              </a:rPr>
              <a:t>on-premise</a:t>
            </a:r>
            <a:r>
              <a:rPr lang="en-US" sz="1000" dirty="0" smtClean="0">
                <a:latin typeface="+mn-lt"/>
              </a:rPr>
              <a:t> systems as well as popular services such as Office 365 and salesforce.com.</a:t>
            </a:r>
          </a:p>
          <a:p>
            <a:pPr marL="0" marR="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aseline="0" dirty="0" smtClean="0">
              <a:latin typeface="+mn-lt"/>
            </a:endParaRP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74822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3470405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a:t>
            </a:r>
            <a:r>
              <a:rPr lang="en-US" baseline="0" dirty="0" smtClean="0"/>
              <a:t> Service Environments are a Premium service feature that provided a fully isolated and dedicated environment for securely running App Services at high scale.</a:t>
            </a:r>
          </a:p>
          <a:p>
            <a:endParaRPr lang="en-US" baseline="0" dirty="0" smtClean="0"/>
          </a:p>
          <a:p>
            <a:r>
              <a:rPr lang="en-US" baseline="0" dirty="0" smtClean="0"/>
              <a:t>Why:</a:t>
            </a:r>
          </a:p>
          <a:p>
            <a:r>
              <a:rPr lang="en-US" baseline="0" dirty="0" smtClean="0"/>
              <a:t>Need for high scale Request Per Second workloads</a:t>
            </a:r>
          </a:p>
          <a:p>
            <a:r>
              <a:rPr lang="en-US" baseline="0" dirty="0" smtClean="0"/>
              <a:t>Isolation – No other customers apps run in the environment</a:t>
            </a:r>
          </a:p>
          <a:p>
            <a:r>
              <a:rPr lang="en-US" baseline="0" dirty="0" smtClean="0"/>
              <a:t>Network Traffic Control</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8</a:t>
            </a:fld>
            <a:endParaRPr lang="en-US"/>
          </a:p>
        </p:txBody>
      </p:sp>
    </p:spTree>
    <p:extLst>
      <p:ext uri="{BB962C8B-B14F-4D97-AF65-F5344CB8AC3E}">
        <p14:creationId xmlns:p14="http://schemas.microsoft.com/office/powerpoint/2010/main" val="2758457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10</a:t>
            </a:fld>
            <a:endParaRPr lang="en-US"/>
          </a:p>
        </p:txBody>
      </p:sp>
    </p:spTree>
    <p:extLst>
      <p:ext uri="{BB962C8B-B14F-4D97-AF65-F5344CB8AC3E}">
        <p14:creationId xmlns:p14="http://schemas.microsoft.com/office/powerpoint/2010/main" val="177872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12</a:t>
            </a:fld>
            <a:endParaRPr lang="en-US"/>
          </a:p>
        </p:txBody>
      </p:sp>
    </p:spTree>
    <p:extLst>
      <p:ext uri="{BB962C8B-B14F-4D97-AF65-F5344CB8AC3E}">
        <p14:creationId xmlns:p14="http://schemas.microsoft.com/office/powerpoint/2010/main" val="35210421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928567310"/>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19805130"/>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2321835516"/>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3111991426"/>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77354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418935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111780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84747397"/>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33857891"/>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1490400927"/>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670686654"/>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41840622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94473062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88898522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62138916"/>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797151"/>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334694402"/>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387439621"/>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913514450"/>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529074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333194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46730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20501599"/>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smtClean="0"/>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pPr defTabSz="914367"/>
            <a:fld id="{683C0046-3368-4DD4-96D6-CD0FF2C1233E}" type="datetimeFigureOut">
              <a:rPr lang="en-IN" smtClean="0"/>
              <a:pPr defTabSz="914367"/>
              <a:t>13-01-2016</a:t>
            </a:fld>
            <a:endParaRPr lang="en-IN" dirty="0"/>
          </a:p>
        </p:txBody>
      </p:sp>
      <p:sp>
        <p:nvSpPr>
          <p:cNvPr id="8" name="Footer Placeholder 7"/>
          <p:cNvSpPr>
            <a:spLocks noGrp="1"/>
          </p:cNvSpPr>
          <p:nvPr>
            <p:ph type="ftr" sz="quarter" idx="11"/>
          </p:nvPr>
        </p:nvSpPr>
        <p:spPr>
          <a:xfrm>
            <a:off x="685800" y="6554698"/>
            <a:ext cx="5029200" cy="228600"/>
          </a:xfrm>
          <a:prstGeom prst="rect">
            <a:avLst/>
          </a:prstGeom>
        </p:spPr>
        <p:txBody>
          <a:bodyPr/>
          <a:lstStyle>
            <a:lvl1pPr>
              <a:defRPr>
                <a:solidFill>
                  <a:srgbClr val="FFFFFF">
                    <a:alpha val="80000"/>
                  </a:srgbClr>
                </a:solidFill>
              </a:defRPr>
            </a:lvl1pPr>
          </a:lstStyle>
          <a:p>
            <a:pPr defTabSz="914367"/>
            <a:endParaRPr lang="en-IN" dirty="0"/>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lvl1pPr>
              <a:defRPr>
                <a:solidFill>
                  <a:srgbClr val="FFFFFF">
                    <a:alpha val="25000"/>
                  </a:srgbClr>
                </a:solidFill>
              </a:defRPr>
            </a:lvl1pPr>
          </a:lstStyle>
          <a:p>
            <a:pPr defTabSz="914367"/>
            <a:fld id="{1F6B3001-8C1E-45A3-9010-27210849299D}" type="slidenum">
              <a:rPr lang="en-IN" smtClean="0"/>
              <a:pPr defTabSz="914367"/>
              <a:t>‹#›</a:t>
            </a:fld>
            <a:endParaRPr lang="en-IN" dirty="0"/>
          </a:p>
        </p:txBody>
      </p:sp>
    </p:spTree>
    <p:extLst>
      <p:ext uri="{BB962C8B-B14F-4D97-AF65-F5344CB8AC3E}">
        <p14:creationId xmlns:p14="http://schemas.microsoft.com/office/powerpoint/2010/main" val="13191334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fld id="{683C0046-3368-4DD4-96D6-CD0FF2C1233E}" type="datetimeFigureOut">
              <a:rPr lang="en-IN" smtClean="0">
                <a:solidFill>
                  <a:srgbClr val="404040"/>
                </a:solidFill>
              </a:rPr>
              <a:pPr defTabSz="914367"/>
              <a:t>13-01-2016</a:t>
            </a:fld>
            <a:endParaRPr lang="en-IN" dirty="0">
              <a:solidFill>
                <a:srgbClr val="404040"/>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endParaRPr lang="en-IN" dirty="0">
              <a:solidFill>
                <a:srgbClr val="404040"/>
              </a:solidFill>
            </a:endParaRPr>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p>
            <a:pPr defTabSz="914367"/>
            <a:fld id="{1F6B3001-8C1E-45A3-9010-27210849299D}" type="slidenum">
              <a:rPr lang="en-IN" smtClean="0">
                <a:solidFill>
                  <a:srgbClr val="404040"/>
                </a:solidFill>
              </a:rPr>
              <a:pPr defTabSz="914367"/>
              <a:t>‹#›</a:t>
            </a:fld>
            <a:endParaRPr lang="en-IN" dirty="0">
              <a:solidFill>
                <a:srgbClr val="404040"/>
              </a:solidFill>
            </a:endParaRPr>
          </a:p>
        </p:txBody>
      </p:sp>
    </p:spTree>
    <p:extLst>
      <p:ext uri="{BB962C8B-B14F-4D97-AF65-F5344CB8AC3E}">
        <p14:creationId xmlns:p14="http://schemas.microsoft.com/office/powerpoint/2010/main" val="122876884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6656"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11330"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pPr defTabSz="914367"/>
            <a:fld id="{F12952B5-7A2F-4CC8-B7CE-9234E21C2837}" type="datetimeFigureOut">
              <a:rPr lang="en-US" smtClean="0">
                <a:solidFill>
                  <a:srgbClr val="404040"/>
                </a:solidFill>
              </a:rPr>
              <a:pPr defTabSz="914367"/>
              <a:t>1/13/2016</a:t>
            </a:fld>
            <a:endParaRPr lang="en-US" dirty="0">
              <a:solidFill>
                <a:srgbClr val="404040"/>
              </a:solidFill>
            </a:endParaRPr>
          </a:p>
        </p:txBody>
      </p:sp>
      <p:sp>
        <p:nvSpPr>
          <p:cNvPr id="6" name="Footer Placeholder 5"/>
          <p:cNvSpPr>
            <a:spLocks noGrp="1"/>
          </p:cNvSpPr>
          <p:nvPr>
            <p:ph type="ftr" sz="quarter" idx="11"/>
          </p:nvPr>
        </p:nvSpPr>
        <p:spPr>
          <a:xfrm>
            <a:off x="685800" y="6554698"/>
            <a:ext cx="5029200" cy="228600"/>
          </a:xfrm>
          <a:prstGeom prst="rect">
            <a:avLst/>
          </a:prstGeom>
        </p:spPr>
        <p:txBody>
          <a:bodyPr/>
          <a:lstStyle/>
          <a:p>
            <a:pPr defTabSz="914367"/>
            <a:endParaRPr lang="en-US" dirty="0">
              <a:solidFill>
                <a:srgbClr val="404040"/>
              </a:solidFill>
            </a:endParaRPr>
          </a:p>
        </p:txBody>
      </p:sp>
      <p:sp>
        <p:nvSpPr>
          <p:cNvPr id="7" name="Slide Number Placeholder 6"/>
          <p:cNvSpPr>
            <a:spLocks noGrp="1"/>
          </p:cNvSpPr>
          <p:nvPr>
            <p:ph type="sldNum" sz="quarter" idx="12"/>
          </p:nvPr>
        </p:nvSpPr>
        <p:spPr>
          <a:xfrm>
            <a:off x="8763926" y="5876413"/>
            <a:ext cx="2926080" cy="1397039"/>
          </a:xfrm>
          <a:prstGeom prst="rect">
            <a:avLst/>
          </a:prstGeom>
        </p:spPr>
        <p:txBody>
          <a:bodyPr/>
          <a:lstStyle/>
          <a:p>
            <a:pPr defTabSz="457112"/>
            <a:fld id="{D57F1E4F-1CFF-5643-939E-217C01CDF565}" type="slidenum">
              <a:rPr lang="en-US" smtClean="0">
                <a:gradFill>
                  <a:gsLst>
                    <a:gs pos="0">
                      <a:srgbClr val="0071BC"/>
                    </a:gs>
                    <a:gs pos="100000">
                      <a:srgbClr val="0071BC">
                        <a:lumMod val="75000"/>
                      </a:srgbClr>
                    </a:gs>
                  </a:gsLst>
                  <a:lin ang="5400000" scaled="0"/>
                </a:gradFill>
              </a:rPr>
              <a:pPr defTabSz="457112"/>
              <a:t>‹#›</a:t>
            </a:fld>
            <a:endParaRPr lang="en-US" dirty="0">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11147407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068623843"/>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23900565"/>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2554460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58631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33157441"/>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1646175194"/>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199258061"/>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2356009934"/>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7058740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3316397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265398293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smtClean="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smtClean="0"/>
              <a:t>Second level</a:t>
            </a:r>
          </a:p>
          <a:p>
            <a:pPr marL="448077" lvl="2" indent="-224039" algn="l" defTabSz="896157" rtl="0" eaLnBrk="1" latinLnBrk="0" hangingPunct="1">
              <a:spcBef>
                <a:spcPct val="20000"/>
              </a:spcBef>
              <a:spcAft>
                <a:spcPts val="800"/>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76772998"/>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9852360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76568"/>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122732850"/>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184669"/>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smtClean="0">
                <a:ln w="3175">
                  <a:noFill/>
                </a:ln>
                <a:gradFill>
                  <a:gsLst>
                    <a:gs pos="84066">
                      <a:srgbClr val="000000"/>
                    </a:gs>
                    <a:gs pos="57576">
                      <a:srgbClr val="000000"/>
                    </a:gs>
                  </a:gsLst>
                  <a:lin ang="5400000" scaled="0"/>
                </a:gradFill>
                <a:cs typeface="Segoe UI" pitchFamily="34" charset="0"/>
              </a:rPr>
              <a:t>May 4 – 8, 2015</a:t>
            </a:r>
            <a:br>
              <a:rPr lang="en-US" sz="2206" dirty="0" smtClean="0">
                <a:ln w="3175">
                  <a:noFill/>
                </a:ln>
                <a:gradFill>
                  <a:gsLst>
                    <a:gs pos="84066">
                      <a:srgbClr val="000000"/>
                    </a:gs>
                    <a:gs pos="57576">
                      <a:srgbClr val="000000"/>
                    </a:gs>
                  </a:gsLst>
                  <a:lin ang="5400000" scaled="0"/>
                </a:gradFill>
                <a:cs typeface="Segoe UI" pitchFamily="34" charset="0"/>
              </a:rPr>
            </a:br>
            <a:r>
              <a:rPr lang="en-US" sz="2206" dirty="0" smtClean="0">
                <a:ln w="3175">
                  <a:noFill/>
                </a:ln>
                <a:gradFill>
                  <a:gsLst>
                    <a:gs pos="84066">
                      <a:srgbClr val="000000"/>
                    </a:gs>
                    <a:gs pos="57576">
                      <a:srgbClr val="000000"/>
                    </a:gs>
                  </a:gsLst>
                  <a:lin ang="5400000" scaled="0"/>
                </a:gradFill>
                <a:cs typeface="Segoe UI" pitchFamily="34" charset="0"/>
              </a:rPr>
              <a:t>Chicago, IL</a:t>
            </a:r>
            <a:endParaRPr lang="en-US" sz="2206"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65919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13480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2895917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32117385"/>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6500314"/>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92419009"/>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49365597"/>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70793855"/>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00866678"/>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9624639"/>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98512458"/>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473673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00925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0431976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54897738"/>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1369091"/>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4496007"/>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30015278"/>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755562839"/>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573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08836"/>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22117"/>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528526"/>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75917610"/>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a:t>
            </a:r>
            <a:r>
              <a:rPr lang="en-US" sz="686" dirty="0" smtClean="0">
                <a:gradFill>
                  <a:gsLst>
                    <a:gs pos="12389">
                      <a:srgbClr val="FFFFFF"/>
                    </a:gs>
                    <a:gs pos="54000">
                      <a:srgbClr val="FFFFFF"/>
                    </a:gs>
                  </a:gsLst>
                  <a:lin ang="5400000" scaled="0"/>
                </a:gradFill>
                <a:cs typeface="Segoe UI" pitchFamily="34" charset="0"/>
              </a:rPr>
              <a:t>2015 </a:t>
            </a:r>
            <a:r>
              <a:rPr lang="en-US" sz="686"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33058115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85156576"/>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262606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87026086"/>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09C114A1-8FDE-4200-AE8E-507EB38EA5EB}" type="datetimeFigureOut">
              <a:rPr lang="en-US" smtClean="0">
                <a:solidFill>
                  <a:srgbClr val="FFFFFF"/>
                </a:solidFill>
              </a:rPr>
              <a:pPr defTabSz="914367"/>
              <a:t>1/13/2016</a:t>
            </a:fld>
            <a:endParaRPr lang="en-US">
              <a:solidFill>
                <a:srgbClr val="FFFFFF"/>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FFFFFF"/>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BFDDA54F-9813-4853-ADA3-9C640D39AFDA}" type="slidenum">
              <a:rPr lang="en-US" smtClean="0">
                <a:solidFill>
                  <a:srgbClr val="FFFFFF"/>
                </a:solidFill>
              </a:rPr>
              <a:pPr defTabSz="914367"/>
              <a:t>‹#›</a:t>
            </a:fld>
            <a:endParaRPr lang="en-US">
              <a:solidFill>
                <a:srgbClr val="FFFFFF"/>
              </a:solidFill>
            </a:endParaRPr>
          </a:p>
        </p:txBody>
      </p:sp>
    </p:spTree>
    <p:extLst>
      <p:ext uri="{BB962C8B-B14F-4D97-AF65-F5344CB8AC3E}">
        <p14:creationId xmlns:p14="http://schemas.microsoft.com/office/powerpoint/2010/main" val="136872297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4060474845"/>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4057107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7186447"/>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8043534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43819923"/>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573404"/>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977648398"/>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119401092"/>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211037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360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79535174"/>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51114435"/>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0811254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5117160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9128700"/>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84473946"/>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61831750"/>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25505515"/>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2767342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823097"/>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0259930"/>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116267"/>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77509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527955"/>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6" Type="http://schemas.openxmlformats.org/officeDocument/2006/relationships/image" Target="../media/image10.pn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theme" Target="../theme/theme2.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image" Target="../media/image10.png"/><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image" Target="../media/image10.png"/><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767" r:id="rId31"/>
    <p:sldLayoutId id="2147483819" r:id="rId32"/>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64859532"/>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01260175"/>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8982453"/>
      </p:ext>
    </p:extLst>
  </p:cSld>
  <p:clrMap bg1="dk1" tx1="lt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 id="2147483846" r:id="rId26"/>
    <p:sldLayoutId id="2147483847" r:id="rId27"/>
    <p:sldLayoutId id="2147483848" r:id="rId28"/>
    <p:sldLayoutId id="2147483849" r:id="rId29"/>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29162775"/>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image" Target="../media/image32.emf"/><Relationship Id="rId1" Type="http://schemas.openxmlformats.org/officeDocument/2006/relationships/slideLayout" Target="../slideLayouts/slideLayout6.xml"/><Relationship Id="rId6" Type="http://schemas.openxmlformats.org/officeDocument/2006/relationships/image" Target="../media/image36.emf"/><Relationship Id="rId11" Type="http://schemas.openxmlformats.org/officeDocument/2006/relationships/image" Target="../media/image41.emf"/><Relationship Id="rId5" Type="http://schemas.openxmlformats.org/officeDocument/2006/relationships/image" Target="../media/image35.emf"/><Relationship Id="rId10" Type="http://schemas.openxmlformats.org/officeDocument/2006/relationships/image" Target="../media/image40.emf"/><Relationship Id="rId4" Type="http://schemas.openxmlformats.org/officeDocument/2006/relationships/image" Target="../media/image34.emf"/><Relationship Id="rId9" Type="http://schemas.openxmlformats.org/officeDocument/2006/relationships/image" Target="../media/image39.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45.jpe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7.png"/><Relationship Id="rId7" Type="http://schemas.microsoft.com/office/2007/relationships/hdphoto" Target="../media/hdphoto1.wdp"/><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60.png"/><Relationship Id="rId11" Type="http://schemas.openxmlformats.org/officeDocument/2006/relationships/image" Target="../media/image64.png"/><Relationship Id="rId5" Type="http://schemas.openxmlformats.org/officeDocument/2006/relationships/image" Target="../media/image59.png"/><Relationship Id="rId10" Type="http://schemas.openxmlformats.org/officeDocument/2006/relationships/image" Target="../media/image63.png"/><Relationship Id="rId4" Type="http://schemas.openxmlformats.org/officeDocument/2006/relationships/image" Target="../media/image58.png"/><Relationship Id="rId9" Type="http://schemas.openxmlformats.org/officeDocument/2006/relationships/image" Target="../media/image6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hyperlink" Target="https://tryappservice.azure.com/" TargetMode="External"/><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28.xml"/><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emf"/><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7.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emf"/><Relationship Id="rId10" Type="http://schemas.openxmlformats.org/officeDocument/2006/relationships/image" Target="../media/image30.emf"/><Relationship Id="rId4" Type="http://schemas.openxmlformats.org/officeDocument/2006/relationships/image" Target="../media/image24.emf"/><Relationship Id="rId9" Type="http://schemas.openxmlformats.org/officeDocument/2006/relationships/image" Target="../media/image29.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App </a:t>
            </a:r>
            <a:r>
              <a:rPr lang="en-US"/>
              <a:t>Service </a:t>
            </a:r>
            <a:r>
              <a:rPr lang="en-US" smtClean="0"/>
              <a:t>Web </a:t>
            </a:r>
            <a:r>
              <a:rPr lang="en-US" dirty="0"/>
              <a:t>Apps</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230796" y="2249939"/>
            <a:ext cx="2871999" cy="1243885"/>
            <a:chOff x="5777129" y="952400"/>
            <a:chExt cx="2929589" cy="1268828"/>
          </a:xfrm>
        </p:grpSpPr>
        <p:sp>
          <p:nvSpPr>
            <p:cNvPr id="5" name="TextBox 4"/>
            <p:cNvSpPr txBox="1"/>
            <p:nvPr/>
          </p:nvSpPr>
          <p:spPr>
            <a:xfrm>
              <a:off x="5777129" y="1750116"/>
              <a:ext cx="2929589" cy="471112"/>
            </a:xfrm>
            <a:prstGeom prst="hexagon">
              <a:avLst/>
            </a:prstGeom>
            <a:noFill/>
          </p:spPr>
          <p:txBody>
            <a:bodyPr wrap="square" rtlCol="0">
              <a:spAutoFit/>
            </a:bodyPr>
            <a:lstStyle/>
            <a:p>
              <a:pPr algn="ctr" defTabSz="896386">
                <a:defRPr/>
              </a:pPr>
              <a:r>
                <a:rPr lang="en-US" sz="1836" b="1" kern="0" cap="all" dirty="0">
                  <a:solidFill>
                    <a:srgbClr val="FFFFFF"/>
                  </a:solidFill>
                </a:rPr>
                <a:t>Web Apps</a:t>
              </a:r>
            </a:p>
          </p:txBody>
        </p:sp>
        <p:pic>
          <p:nvPicPr>
            <p:cNvPr id="6" name="Picture 5"/>
            <p:cNvPicPr>
              <a:picLocks noChangeAspect="1"/>
            </p:cNvPicPr>
            <p:nvPr/>
          </p:nvPicPr>
          <p:blipFill>
            <a:blip r:embed="rId3"/>
            <a:stretch>
              <a:fillRect/>
            </a:stretch>
          </p:blipFill>
          <p:spPr>
            <a:xfrm>
              <a:off x="6910333" y="952400"/>
              <a:ext cx="724385" cy="707495"/>
            </a:xfrm>
            <a:prstGeom prst="rect">
              <a:avLst/>
            </a:prstGeom>
          </p:spPr>
        </p:pic>
      </p:grpSp>
      <p:sp>
        <p:nvSpPr>
          <p:cNvPr id="7" name="TextBox 6"/>
          <p:cNvSpPr txBox="1"/>
          <p:nvPr/>
        </p:nvSpPr>
        <p:spPr>
          <a:xfrm>
            <a:off x="5030844" y="886460"/>
            <a:ext cx="6481423"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Full capability set available including: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.NET, Node.js, Java, PHP, and Python</a:t>
            </a:r>
          </a:p>
          <a:p>
            <a:pPr marL="855551" lvl="1" indent="-336145" defTabSz="878526">
              <a:spcAft>
                <a:spcPts val="2353"/>
              </a:spcAft>
              <a:buFont typeface="Arial" panose="020B0604020202020204" pitchFamily="34" charset="0"/>
              <a:buChar char="•"/>
            </a:pPr>
            <a:r>
              <a:rPr lang="en-US" sz="2353" dirty="0" err="1">
                <a:solidFill>
                  <a:srgbClr val="FFFFFF"/>
                </a:solidFill>
                <a:latin typeface="Segoe UI Light"/>
              </a:rPr>
              <a:t>WebJobs</a:t>
            </a:r>
            <a:r>
              <a:rPr lang="en-US" sz="2353" dirty="0">
                <a:solidFill>
                  <a:srgbClr val="FFFFFF"/>
                </a:solidFill>
                <a:latin typeface="Segoe UI Light"/>
              </a:rPr>
              <a:t> for long running tasks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Integrated VS publish, remote debug…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CI with GitHub, </a:t>
            </a:r>
            <a:r>
              <a:rPr lang="en-US" sz="2353" dirty="0" err="1">
                <a:solidFill>
                  <a:srgbClr val="FFFFFF"/>
                </a:solidFill>
                <a:latin typeface="Segoe UI Light"/>
              </a:rPr>
              <a:t>BitBucket</a:t>
            </a:r>
            <a:r>
              <a:rPr lang="en-US" sz="2353" dirty="0">
                <a:solidFill>
                  <a:srgbClr val="FFFFFF"/>
                </a:solidFill>
                <a:latin typeface="Segoe UI Light"/>
              </a:rPr>
              <a:t>, VSO </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Auto-load balance, </a:t>
            </a:r>
            <a:r>
              <a:rPr lang="en-US" sz="2353" dirty="0" err="1">
                <a:solidFill>
                  <a:srgbClr val="FFFFFF"/>
                </a:solidFill>
                <a:latin typeface="Segoe UI Light"/>
              </a:rPr>
              <a:t>Autoscale</a:t>
            </a:r>
            <a:r>
              <a:rPr lang="en-US" sz="2353" dirty="0">
                <a:solidFill>
                  <a:srgbClr val="FFFFFF"/>
                </a:solidFill>
                <a:latin typeface="Segoe UI Light"/>
              </a:rPr>
              <a:t>, Geo DR</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Virtual networking and hybrid connections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Site slots for staged deployments</a:t>
            </a:r>
          </a:p>
        </p:txBody>
      </p:sp>
      <p:sp>
        <p:nvSpPr>
          <p:cNvPr id="8" name="Rectangle 7"/>
          <p:cNvSpPr/>
          <p:nvPr/>
        </p:nvSpPr>
        <p:spPr>
          <a:xfrm>
            <a:off x="1443513" y="3705540"/>
            <a:ext cx="2779213" cy="890093"/>
          </a:xfrm>
          <a:prstGeom prst="rect">
            <a:avLst/>
          </a:prstGeom>
        </p:spPr>
        <p:txBody>
          <a:bodyPr wrap="none">
            <a:spAutoFit/>
          </a:bodyPr>
          <a:lstStyle/>
          <a:p>
            <a:pPr algn="ctr" defTabSz="878526">
              <a:spcAft>
                <a:spcPts val="588"/>
              </a:spcAft>
            </a:pPr>
            <a:r>
              <a:rPr lang="en-US" sz="2353" dirty="0">
                <a:solidFill>
                  <a:srgbClr val="FFFFFF"/>
                </a:solidFill>
                <a:latin typeface="Segoe UI Light"/>
              </a:rPr>
              <a:t>Web apps run as-is</a:t>
            </a:r>
          </a:p>
          <a:p>
            <a:pPr algn="ctr" defTabSz="878526">
              <a:spcAft>
                <a:spcPts val="588"/>
              </a:spcAft>
            </a:pPr>
            <a:r>
              <a:rPr lang="en-US" sz="2353" dirty="0">
                <a:solidFill>
                  <a:srgbClr val="FFFFFF"/>
                </a:solidFill>
                <a:latin typeface="Segoe UI Light"/>
              </a:rPr>
              <a:t>no changes required</a:t>
            </a:r>
          </a:p>
        </p:txBody>
      </p:sp>
    </p:spTree>
    <p:extLst>
      <p:ext uri="{BB962C8B-B14F-4D97-AF65-F5344CB8AC3E}">
        <p14:creationId xmlns:p14="http://schemas.microsoft.com/office/powerpoint/2010/main" val="1780575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Box 2"/>
          <p:cNvSpPr txBox="1"/>
          <p:nvPr/>
        </p:nvSpPr>
        <p:spPr>
          <a:xfrm>
            <a:off x="845562" y="151289"/>
            <a:ext cx="7713177" cy="646331"/>
          </a:xfrm>
          <a:prstGeom prst="rect">
            <a:avLst/>
          </a:prstGeom>
          <a:noFill/>
        </p:spPr>
        <p:txBody>
          <a:bodyPr wrap="square" rtlCol="0">
            <a:spAutoFit/>
          </a:bodyPr>
          <a:lstStyle/>
          <a:p>
            <a:r>
              <a:rPr lang="en-US" sz="3600" dirty="0">
                <a:solidFill>
                  <a:prstClr val="white"/>
                </a:solidFill>
              </a:rPr>
              <a:t>App Service Web App Architecture</a:t>
            </a:r>
          </a:p>
        </p:txBody>
      </p:sp>
      <p:grpSp>
        <p:nvGrpSpPr>
          <p:cNvPr id="4" name="Group 3"/>
          <p:cNvGrpSpPr/>
          <p:nvPr/>
        </p:nvGrpSpPr>
        <p:grpSpPr>
          <a:xfrm>
            <a:off x="354935" y="3329198"/>
            <a:ext cx="1792863" cy="1190005"/>
            <a:chOff x="199525" y="3319836"/>
            <a:chExt cx="1792863" cy="1190005"/>
          </a:xfrm>
        </p:grpSpPr>
        <p:sp>
          <p:nvSpPr>
            <p:cNvPr id="5" name="TextBox 4"/>
            <p:cNvSpPr txBox="1"/>
            <p:nvPr/>
          </p:nvSpPr>
          <p:spPr>
            <a:xfrm>
              <a:off x="199525" y="3863510"/>
              <a:ext cx="1792863" cy="646331"/>
            </a:xfrm>
            <a:prstGeom prst="rect">
              <a:avLst/>
            </a:prstGeom>
            <a:noFill/>
          </p:spPr>
          <p:txBody>
            <a:bodyPr wrap="none" rtlCol="0">
              <a:spAutoFit/>
            </a:bodyPr>
            <a:lstStyle/>
            <a:p>
              <a:pPr algn="ctr"/>
              <a:r>
                <a:rPr lang="en-US">
                  <a:solidFill>
                    <a:prstClr val="white"/>
                  </a:solidFill>
                </a:rPr>
                <a:t>Microsoft Azure</a:t>
              </a:r>
              <a:endParaRPr lang="en-US" dirty="0">
                <a:solidFill>
                  <a:prstClr val="white"/>
                </a:solidFill>
              </a:endParaRPr>
            </a:p>
            <a:p>
              <a:pPr algn="ctr"/>
              <a:r>
                <a:rPr lang="en-US" dirty="0">
                  <a:solidFill>
                    <a:prstClr val="white"/>
                  </a:solidFill>
                </a:rPr>
                <a:t>Load Balancer</a:t>
              </a:r>
            </a:p>
          </p:txBody>
        </p:sp>
        <p:grpSp>
          <p:nvGrpSpPr>
            <p:cNvPr id="6" name="Group 5"/>
            <p:cNvGrpSpPr/>
            <p:nvPr/>
          </p:nvGrpSpPr>
          <p:grpSpPr>
            <a:xfrm>
              <a:off x="625228" y="3319836"/>
              <a:ext cx="941456" cy="493702"/>
              <a:chOff x="729527" y="2180022"/>
              <a:chExt cx="941456" cy="493702"/>
            </a:xfrm>
          </p:grpSpPr>
          <p:sp>
            <p:nvSpPr>
              <p:cNvPr id="7" name="Trapezoid 6"/>
              <p:cNvSpPr/>
              <p:nvPr/>
            </p:nvSpPr>
            <p:spPr>
              <a:xfrm>
                <a:off x="729527" y="2180022"/>
                <a:ext cx="941456" cy="493702"/>
              </a:xfrm>
              <a:prstGeom prst="trapezoi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8" name="Picture 7"/>
              <p:cNvPicPr>
                <a:picLocks noChangeAspect="1"/>
              </p:cNvPicPr>
              <p:nvPr/>
            </p:nvPicPr>
            <p:blipFill>
              <a:blip r:embed="rId2">
                <a:duotone>
                  <a:prstClr val="black"/>
                  <a:srgbClr val="1D4380">
                    <a:tint val="45000"/>
                    <a:satMod val="400000"/>
                  </a:srgbClr>
                </a:duotone>
              </a:blip>
              <a:stretch>
                <a:fillRect/>
              </a:stretch>
            </p:blipFill>
            <p:spPr>
              <a:xfrm>
                <a:off x="1034424" y="2234337"/>
                <a:ext cx="331662" cy="439325"/>
              </a:xfrm>
              <a:prstGeom prst="rect">
                <a:avLst/>
              </a:prstGeom>
            </p:spPr>
          </p:pic>
        </p:grpSp>
      </p:grpSp>
      <p:cxnSp>
        <p:nvCxnSpPr>
          <p:cNvPr id="9" name="Elbow Connector 8"/>
          <p:cNvCxnSpPr>
            <a:stCxn id="11" idx="2"/>
            <a:endCxn id="27" idx="2"/>
          </p:cNvCxnSpPr>
          <p:nvPr/>
        </p:nvCxnSpPr>
        <p:spPr>
          <a:xfrm rot="5400000">
            <a:off x="5839005" y="4915410"/>
            <a:ext cx="411831" cy="2148037"/>
          </a:xfrm>
          <a:prstGeom prst="bentConnector2">
            <a:avLst/>
          </a:prstGeom>
          <a:ln w="28575">
            <a:solidFill>
              <a:srgbClr val="00B0F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6911503" y="5258949"/>
            <a:ext cx="2565544" cy="524564"/>
            <a:chOff x="3465037" y="5224830"/>
            <a:chExt cx="2565544" cy="524564"/>
          </a:xfrm>
        </p:grpSpPr>
        <p:pic>
          <p:nvPicPr>
            <p:cNvPr id="11" name="Picture 10"/>
            <p:cNvPicPr>
              <a:picLocks noChangeAspect="1"/>
            </p:cNvPicPr>
            <p:nvPr/>
          </p:nvPicPr>
          <p:blipFill>
            <a:blip r:embed="rId3">
              <a:biLevel thresh="25000"/>
            </a:blip>
            <a:stretch>
              <a:fillRect/>
            </a:stretch>
          </p:blipFill>
          <p:spPr>
            <a:xfrm>
              <a:off x="3465037" y="5224830"/>
              <a:ext cx="414869" cy="524564"/>
            </a:xfrm>
            <a:prstGeom prst="rect">
              <a:avLst/>
            </a:prstGeom>
          </p:spPr>
        </p:pic>
        <p:sp>
          <p:nvSpPr>
            <p:cNvPr id="12" name="TextBox 11"/>
            <p:cNvSpPr txBox="1"/>
            <p:nvPr/>
          </p:nvSpPr>
          <p:spPr>
            <a:xfrm>
              <a:off x="3954849" y="5370838"/>
              <a:ext cx="2075732" cy="369332"/>
            </a:xfrm>
            <a:prstGeom prst="rect">
              <a:avLst/>
            </a:prstGeom>
            <a:noFill/>
          </p:spPr>
          <p:txBody>
            <a:bodyPr wrap="square" rtlCol="0">
              <a:spAutoFit/>
            </a:bodyPr>
            <a:lstStyle/>
            <a:p>
              <a:r>
                <a:rPr lang="en-US" dirty="0">
                  <a:solidFill>
                    <a:prstClr val="white"/>
                  </a:solidFill>
                </a:rPr>
                <a:t>Runtime Database</a:t>
              </a:r>
            </a:p>
          </p:txBody>
        </p:sp>
      </p:grpSp>
      <p:cxnSp>
        <p:nvCxnSpPr>
          <p:cNvPr id="13" name="Straight Arrow Connector 12"/>
          <p:cNvCxnSpPr>
            <a:stCxn id="30" idx="2"/>
            <a:endCxn id="17" idx="1"/>
          </p:cNvCxnSpPr>
          <p:nvPr/>
        </p:nvCxnSpPr>
        <p:spPr>
          <a:xfrm flipV="1">
            <a:off x="4970900" y="3564271"/>
            <a:ext cx="962641" cy="1649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4">
            <a:biLevel thresh="25000"/>
          </a:blip>
          <a:stretch>
            <a:fillRect/>
          </a:stretch>
        </p:blipFill>
        <p:spPr>
          <a:xfrm>
            <a:off x="8943332" y="2957398"/>
            <a:ext cx="553200" cy="584665"/>
          </a:xfrm>
          <a:prstGeom prst="rect">
            <a:avLst/>
          </a:prstGeom>
        </p:spPr>
      </p:pic>
      <p:sp>
        <p:nvSpPr>
          <p:cNvPr id="15" name="TextBox 14"/>
          <p:cNvSpPr txBox="1"/>
          <p:nvPr/>
        </p:nvSpPr>
        <p:spPr>
          <a:xfrm>
            <a:off x="9522564" y="3018701"/>
            <a:ext cx="2347309" cy="369332"/>
          </a:xfrm>
          <a:prstGeom prst="rect">
            <a:avLst/>
          </a:prstGeom>
          <a:noFill/>
        </p:spPr>
        <p:txBody>
          <a:bodyPr wrap="none" rtlCol="0">
            <a:spAutoFit/>
          </a:bodyPr>
          <a:lstStyle/>
          <a:p>
            <a:r>
              <a:rPr lang="en-US" dirty="0">
                <a:solidFill>
                  <a:prstClr val="white"/>
                </a:solidFill>
              </a:rPr>
              <a:t>Application Database</a:t>
            </a:r>
          </a:p>
        </p:txBody>
      </p:sp>
      <p:grpSp>
        <p:nvGrpSpPr>
          <p:cNvPr id="16" name="Group 15"/>
          <p:cNvGrpSpPr/>
          <p:nvPr/>
        </p:nvGrpSpPr>
        <p:grpSpPr>
          <a:xfrm>
            <a:off x="5933541" y="2840588"/>
            <a:ext cx="2364339" cy="1447365"/>
            <a:chOff x="4958360" y="2362629"/>
            <a:chExt cx="2364339" cy="1447365"/>
          </a:xfrm>
        </p:grpSpPr>
        <p:sp>
          <p:nvSpPr>
            <p:cNvPr id="17" name="Rectangle 16"/>
            <p:cNvSpPr/>
            <p:nvPr/>
          </p:nvSpPr>
          <p:spPr>
            <a:xfrm>
              <a:off x="4958360" y="2362629"/>
              <a:ext cx="2364339" cy="1447365"/>
            </a:xfrm>
            <a:prstGeom prst="rect">
              <a:avLst/>
            </a:prstGeom>
            <a:noFill/>
            <a:ln w="2857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8" name="Picture 17"/>
            <p:cNvPicPr>
              <a:picLocks noChangeAspect="1"/>
            </p:cNvPicPr>
            <p:nvPr/>
          </p:nvPicPr>
          <p:blipFill>
            <a:blip r:embed="rId5">
              <a:biLevel thresh="25000"/>
            </a:blip>
            <a:stretch>
              <a:fillRect/>
            </a:stretch>
          </p:blipFill>
          <p:spPr>
            <a:xfrm>
              <a:off x="5133821" y="3153831"/>
              <a:ext cx="572299" cy="467481"/>
            </a:xfrm>
            <a:prstGeom prst="rect">
              <a:avLst/>
            </a:prstGeom>
            <a:ln>
              <a:solidFill>
                <a:schemeClr val="bg1"/>
              </a:solidFill>
            </a:ln>
          </p:spPr>
        </p:pic>
        <p:pic>
          <p:nvPicPr>
            <p:cNvPr id="19" name="Picture 18"/>
            <p:cNvPicPr>
              <a:picLocks noChangeAspect="1"/>
            </p:cNvPicPr>
            <p:nvPr/>
          </p:nvPicPr>
          <p:blipFill>
            <a:blip r:embed="rId5">
              <a:biLevel thresh="25000"/>
            </a:blip>
            <a:stretch>
              <a:fillRect/>
            </a:stretch>
          </p:blipFill>
          <p:spPr>
            <a:xfrm>
              <a:off x="6574938" y="2548855"/>
              <a:ext cx="572299" cy="467481"/>
            </a:xfrm>
            <a:prstGeom prst="rect">
              <a:avLst/>
            </a:prstGeom>
            <a:ln>
              <a:solidFill>
                <a:schemeClr val="bg1"/>
              </a:solidFill>
            </a:ln>
          </p:spPr>
        </p:pic>
        <p:pic>
          <p:nvPicPr>
            <p:cNvPr id="20" name="Picture 19"/>
            <p:cNvPicPr>
              <a:picLocks noChangeAspect="1"/>
            </p:cNvPicPr>
            <p:nvPr/>
          </p:nvPicPr>
          <p:blipFill>
            <a:blip r:embed="rId5">
              <a:biLevel thresh="25000"/>
            </a:blip>
            <a:stretch>
              <a:fillRect/>
            </a:stretch>
          </p:blipFill>
          <p:spPr>
            <a:xfrm>
              <a:off x="5854380" y="2548855"/>
              <a:ext cx="572299" cy="467481"/>
            </a:xfrm>
            <a:prstGeom prst="rect">
              <a:avLst/>
            </a:prstGeom>
            <a:ln>
              <a:solidFill>
                <a:schemeClr val="bg1"/>
              </a:solidFill>
            </a:ln>
          </p:spPr>
        </p:pic>
        <p:pic>
          <p:nvPicPr>
            <p:cNvPr id="21" name="Picture 20"/>
            <p:cNvPicPr>
              <a:picLocks noChangeAspect="1"/>
            </p:cNvPicPr>
            <p:nvPr/>
          </p:nvPicPr>
          <p:blipFill>
            <a:blip r:embed="rId5">
              <a:biLevel thresh="25000"/>
            </a:blip>
            <a:stretch>
              <a:fillRect/>
            </a:stretch>
          </p:blipFill>
          <p:spPr>
            <a:xfrm>
              <a:off x="5133822" y="2548856"/>
              <a:ext cx="572299" cy="467481"/>
            </a:xfrm>
            <a:prstGeom prst="rect">
              <a:avLst/>
            </a:prstGeom>
            <a:ln>
              <a:solidFill>
                <a:schemeClr val="bg1"/>
              </a:solidFill>
            </a:ln>
          </p:spPr>
        </p:pic>
        <p:pic>
          <p:nvPicPr>
            <p:cNvPr id="22" name="Picture 21"/>
            <p:cNvPicPr>
              <a:picLocks noChangeAspect="1"/>
            </p:cNvPicPr>
            <p:nvPr/>
          </p:nvPicPr>
          <p:blipFill>
            <a:blip r:embed="rId5">
              <a:biLevel thresh="25000"/>
            </a:blip>
            <a:stretch>
              <a:fillRect/>
            </a:stretch>
          </p:blipFill>
          <p:spPr>
            <a:xfrm>
              <a:off x="5854378" y="3151811"/>
              <a:ext cx="572299" cy="467481"/>
            </a:xfrm>
            <a:prstGeom prst="rect">
              <a:avLst/>
            </a:prstGeom>
            <a:ln>
              <a:solidFill>
                <a:schemeClr val="bg1"/>
              </a:solidFill>
            </a:ln>
          </p:spPr>
        </p:pic>
        <p:pic>
          <p:nvPicPr>
            <p:cNvPr id="23" name="Picture 22"/>
            <p:cNvPicPr>
              <a:picLocks noChangeAspect="1"/>
            </p:cNvPicPr>
            <p:nvPr/>
          </p:nvPicPr>
          <p:blipFill>
            <a:blip r:embed="rId5">
              <a:biLevel thresh="25000"/>
            </a:blip>
            <a:stretch>
              <a:fillRect/>
            </a:stretch>
          </p:blipFill>
          <p:spPr>
            <a:xfrm>
              <a:off x="6574938" y="3151811"/>
              <a:ext cx="572299" cy="467481"/>
            </a:xfrm>
            <a:prstGeom prst="rect">
              <a:avLst/>
            </a:prstGeom>
            <a:ln>
              <a:solidFill>
                <a:schemeClr val="bg1"/>
              </a:solidFill>
            </a:ln>
          </p:spPr>
        </p:pic>
      </p:grpSp>
      <p:pic>
        <p:nvPicPr>
          <p:cNvPr id="24" name="Picture 23"/>
          <p:cNvPicPr>
            <a:picLocks noChangeAspect="1"/>
          </p:cNvPicPr>
          <p:nvPr/>
        </p:nvPicPr>
        <p:blipFill>
          <a:blip r:embed="rId6">
            <a:biLevel thresh="25000"/>
          </a:blip>
          <a:stretch>
            <a:fillRect/>
          </a:stretch>
        </p:blipFill>
        <p:spPr>
          <a:xfrm>
            <a:off x="5614685" y="2475040"/>
            <a:ext cx="632604" cy="530708"/>
          </a:xfrm>
          <a:prstGeom prst="rect">
            <a:avLst/>
          </a:prstGeom>
        </p:spPr>
      </p:pic>
      <p:cxnSp>
        <p:nvCxnSpPr>
          <p:cNvPr id="25" name="Elbow Connector 24"/>
          <p:cNvCxnSpPr>
            <a:stCxn id="11" idx="1"/>
            <a:endCxn id="30" idx="1"/>
          </p:cNvCxnSpPr>
          <p:nvPr/>
        </p:nvCxnSpPr>
        <p:spPr>
          <a:xfrm rot="10800000">
            <a:off x="4707173" y="3779863"/>
            <a:ext cx="2204331" cy="1741368"/>
          </a:xfrm>
          <a:prstGeom prst="bentConnector2">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2924258" y="5996246"/>
            <a:ext cx="2046642" cy="398196"/>
            <a:chOff x="1938324" y="1043723"/>
            <a:chExt cx="2046642" cy="398196"/>
          </a:xfrm>
        </p:grpSpPr>
        <p:pic>
          <p:nvPicPr>
            <p:cNvPr id="27" name="Picture 26"/>
            <p:cNvPicPr>
              <a:picLocks noChangeAspect="1"/>
            </p:cNvPicPr>
            <p:nvPr/>
          </p:nvPicPr>
          <p:blipFill>
            <a:blip r:embed="rId2">
              <a:biLevel thresh="25000"/>
            </a:blip>
            <a:stretch>
              <a:fillRect/>
            </a:stretch>
          </p:blipFill>
          <p:spPr>
            <a:xfrm rot="16200000">
              <a:off x="3522140" y="979092"/>
              <a:ext cx="398196" cy="527457"/>
            </a:xfrm>
            <a:prstGeom prst="rect">
              <a:avLst/>
            </a:prstGeom>
          </p:spPr>
        </p:pic>
        <p:sp>
          <p:nvSpPr>
            <p:cNvPr id="28" name="TextBox 27"/>
            <p:cNvSpPr txBox="1"/>
            <p:nvPr/>
          </p:nvSpPr>
          <p:spPr>
            <a:xfrm>
              <a:off x="1938324" y="1058154"/>
              <a:ext cx="1519184" cy="369332"/>
            </a:xfrm>
            <a:prstGeom prst="rect">
              <a:avLst/>
            </a:prstGeom>
            <a:noFill/>
          </p:spPr>
          <p:txBody>
            <a:bodyPr wrap="square" rtlCol="0">
              <a:spAutoFit/>
            </a:bodyPr>
            <a:lstStyle/>
            <a:p>
              <a:pPr algn="ctr"/>
              <a:r>
                <a:rPr lang="en-US" dirty="0">
                  <a:solidFill>
                    <a:prstClr val="white"/>
                  </a:solidFill>
                </a:rPr>
                <a:t>API Endpoint</a:t>
              </a:r>
            </a:p>
          </p:txBody>
        </p:sp>
      </p:grpSp>
      <p:grpSp>
        <p:nvGrpSpPr>
          <p:cNvPr id="29" name="Group 28"/>
          <p:cNvGrpSpPr/>
          <p:nvPr/>
        </p:nvGrpSpPr>
        <p:grpSpPr>
          <a:xfrm>
            <a:off x="2327970" y="3381667"/>
            <a:ext cx="2642929" cy="666509"/>
            <a:chOff x="1344823" y="3365171"/>
            <a:chExt cx="2642929" cy="666509"/>
          </a:xfrm>
        </p:grpSpPr>
        <p:pic>
          <p:nvPicPr>
            <p:cNvPr id="30" name="Picture 29"/>
            <p:cNvPicPr>
              <a:picLocks noChangeAspect="1"/>
            </p:cNvPicPr>
            <p:nvPr/>
          </p:nvPicPr>
          <p:blipFill>
            <a:blip r:embed="rId2">
              <a:biLevel thresh="25000"/>
            </a:blip>
            <a:stretch>
              <a:fillRect/>
            </a:stretch>
          </p:blipFill>
          <p:spPr>
            <a:xfrm rot="16200000">
              <a:off x="3524926" y="3300540"/>
              <a:ext cx="398196" cy="527457"/>
            </a:xfrm>
            <a:prstGeom prst="rect">
              <a:avLst/>
            </a:prstGeom>
          </p:spPr>
        </p:pic>
        <p:sp>
          <p:nvSpPr>
            <p:cNvPr id="31" name="TextBox 30"/>
            <p:cNvSpPr txBox="1"/>
            <p:nvPr/>
          </p:nvSpPr>
          <p:spPr>
            <a:xfrm>
              <a:off x="1344823" y="3662348"/>
              <a:ext cx="2247337" cy="369332"/>
            </a:xfrm>
            <a:prstGeom prst="rect">
              <a:avLst/>
            </a:prstGeom>
            <a:noFill/>
          </p:spPr>
          <p:txBody>
            <a:bodyPr wrap="square" rtlCol="0">
              <a:spAutoFit/>
            </a:bodyPr>
            <a:lstStyle/>
            <a:p>
              <a:pPr algn="ctr"/>
              <a:r>
                <a:rPr lang="en-US" dirty="0">
                  <a:solidFill>
                    <a:prstClr val="white"/>
                  </a:solidFill>
                </a:rPr>
                <a:t>Frontend (IIS ARR)</a:t>
              </a:r>
            </a:p>
          </p:txBody>
        </p:sp>
      </p:grpSp>
      <p:grpSp>
        <p:nvGrpSpPr>
          <p:cNvPr id="32" name="Group 31"/>
          <p:cNvGrpSpPr/>
          <p:nvPr/>
        </p:nvGrpSpPr>
        <p:grpSpPr>
          <a:xfrm>
            <a:off x="2541959" y="1689999"/>
            <a:ext cx="2428942" cy="398196"/>
            <a:chOff x="1556025" y="2185356"/>
            <a:chExt cx="2428942" cy="398196"/>
          </a:xfrm>
        </p:grpSpPr>
        <p:pic>
          <p:nvPicPr>
            <p:cNvPr id="33" name="Picture 32"/>
            <p:cNvPicPr>
              <a:picLocks noChangeAspect="1"/>
            </p:cNvPicPr>
            <p:nvPr/>
          </p:nvPicPr>
          <p:blipFill>
            <a:blip r:embed="rId2">
              <a:biLevel thresh="25000"/>
            </a:blip>
            <a:stretch>
              <a:fillRect/>
            </a:stretch>
          </p:blipFill>
          <p:spPr>
            <a:xfrm rot="16200000">
              <a:off x="3522141" y="2120725"/>
              <a:ext cx="398196" cy="527457"/>
            </a:xfrm>
            <a:prstGeom prst="rect">
              <a:avLst/>
            </a:prstGeom>
          </p:spPr>
        </p:pic>
        <p:sp>
          <p:nvSpPr>
            <p:cNvPr id="34" name="TextBox 33"/>
            <p:cNvSpPr txBox="1"/>
            <p:nvPr/>
          </p:nvSpPr>
          <p:spPr>
            <a:xfrm>
              <a:off x="1556025" y="2192789"/>
              <a:ext cx="1901483" cy="369332"/>
            </a:xfrm>
            <a:prstGeom prst="rect">
              <a:avLst/>
            </a:prstGeom>
            <a:noFill/>
          </p:spPr>
          <p:txBody>
            <a:bodyPr wrap="none" rtlCol="0">
              <a:spAutoFit/>
            </a:bodyPr>
            <a:lstStyle/>
            <a:p>
              <a:pPr algn="ctr"/>
              <a:r>
                <a:rPr lang="en-US" dirty="0">
                  <a:solidFill>
                    <a:prstClr val="white"/>
                  </a:solidFill>
                </a:rPr>
                <a:t>Publish Endpoint</a:t>
              </a:r>
            </a:p>
          </p:txBody>
        </p:sp>
      </p:grpSp>
      <p:grpSp>
        <p:nvGrpSpPr>
          <p:cNvPr id="35" name="Group 34"/>
          <p:cNvGrpSpPr/>
          <p:nvPr/>
        </p:nvGrpSpPr>
        <p:grpSpPr>
          <a:xfrm>
            <a:off x="7219015" y="1251808"/>
            <a:ext cx="3791842" cy="897331"/>
            <a:chOff x="7023943" y="1441808"/>
            <a:chExt cx="3791842" cy="897331"/>
          </a:xfrm>
        </p:grpSpPr>
        <p:grpSp>
          <p:nvGrpSpPr>
            <p:cNvPr id="36" name="Group 35"/>
            <p:cNvGrpSpPr/>
            <p:nvPr/>
          </p:nvGrpSpPr>
          <p:grpSpPr>
            <a:xfrm>
              <a:off x="7355047" y="1811160"/>
              <a:ext cx="3460738" cy="527979"/>
              <a:chOff x="7355047" y="1762195"/>
              <a:chExt cx="3460738" cy="527979"/>
            </a:xfrm>
          </p:grpSpPr>
          <p:grpSp>
            <p:nvGrpSpPr>
              <p:cNvPr id="38" name="Group 37"/>
              <p:cNvGrpSpPr/>
              <p:nvPr/>
            </p:nvGrpSpPr>
            <p:grpSpPr>
              <a:xfrm>
                <a:off x="8722228" y="1762195"/>
                <a:ext cx="2093557" cy="527979"/>
                <a:chOff x="8519842" y="5165196"/>
                <a:chExt cx="2093557" cy="527979"/>
              </a:xfrm>
            </p:grpSpPr>
            <p:pic>
              <p:nvPicPr>
                <p:cNvPr id="41" name="Picture 40"/>
                <p:cNvPicPr>
                  <a:picLocks noChangeAspect="1"/>
                </p:cNvPicPr>
                <p:nvPr/>
              </p:nvPicPr>
              <p:blipFill>
                <a:blip r:embed="rId7">
                  <a:biLevel thresh="25000"/>
                </a:blip>
                <a:stretch>
                  <a:fillRect/>
                </a:stretch>
              </p:blipFill>
              <p:spPr>
                <a:xfrm>
                  <a:off x="8519842" y="5165196"/>
                  <a:ext cx="605264" cy="527979"/>
                </a:xfrm>
                <a:prstGeom prst="rect">
                  <a:avLst/>
                </a:prstGeom>
              </p:spPr>
            </p:pic>
            <p:sp>
              <p:nvSpPr>
                <p:cNvPr id="42" name="TextBox 41"/>
                <p:cNvSpPr txBox="1"/>
                <p:nvPr/>
              </p:nvSpPr>
              <p:spPr>
                <a:xfrm>
                  <a:off x="9125106" y="5246227"/>
                  <a:ext cx="1488293" cy="369332"/>
                </a:xfrm>
                <a:prstGeom prst="rect">
                  <a:avLst/>
                </a:prstGeom>
                <a:noFill/>
              </p:spPr>
              <p:txBody>
                <a:bodyPr wrap="none" rtlCol="0">
                  <a:spAutoFit/>
                </a:bodyPr>
                <a:lstStyle/>
                <a:p>
                  <a:r>
                    <a:rPr lang="en-US" dirty="0">
                      <a:solidFill>
                        <a:prstClr val="white"/>
                      </a:solidFill>
                    </a:rPr>
                    <a:t>Blob Storage</a:t>
                  </a:r>
                </a:p>
              </p:txBody>
            </p:sp>
          </p:grpSp>
          <p:pic>
            <p:nvPicPr>
              <p:cNvPr id="39" name="Picture 38"/>
              <p:cNvPicPr>
                <a:picLocks noChangeAspect="1"/>
              </p:cNvPicPr>
              <p:nvPr/>
            </p:nvPicPr>
            <p:blipFill>
              <a:blip r:embed="rId8">
                <a:biLevel thresh="25000"/>
              </a:blip>
              <a:stretch>
                <a:fillRect/>
              </a:stretch>
            </p:blipFill>
            <p:spPr>
              <a:xfrm>
                <a:off x="7355047" y="1788762"/>
                <a:ext cx="576373" cy="474843"/>
              </a:xfrm>
              <a:prstGeom prst="rect">
                <a:avLst/>
              </a:prstGeom>
            </p:spPr>
          </p:pic>
          <p:cxnSp>
            <p:nvCxnSpPr>
              <p:cNvPr id="40" name="Elbow Connector 39"/>
              <p:cNvCxnSpPr>
                <a:stCxn id="39" idx="3"/>
                <a:endCxn id="41" idx="1"/>
              </p:cNvCxnSpPr>
              <p:nvPr/>
            </p:nvCxnSpPr>
            <p:spPr>
              <a:xfrm>
                <a:off x="7931420" y="2026184"/>
                <a:ext cx="790808" cy="1"/>
              </a:xfrm>
              <a:prstGeom prst="bentConnector3">
                <a:avLst/>
              </a:prstGeom>
              <a:ln w="28575">
                <a:solidFill>
                  <a:srgbClr val="00B0F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p:cNvSpPr txBox="1"/>
            <p:nvPr/>
          </p:nvSpPr>
          <p:spPr>
            <a:xfrm>
              <a:off x="7023943" y="1441808"/>
              <a:ext cx="1234505" cy="369332"/>
            </a:xfrm>
            <a:prstGeom prst="rect">
              <a:avLst/>
            </a:prstGeom>
            <a:noFill/>
          </p:spPr>
          <p:txBody>
            <a:bodyPr wrap="none" rtlCol="0">
              <a:spAutoFit/>
            </a:bodyPr>
            <a:lstStyle/>
            <a:p>
              <a:r>
                <a:rPr lang="en-US" dirty="0">
                  <a:solidFill>
                    <a:prstClr val="white"/>
                  </a:solidFill>
                </a:rPr>
                <a:t>File Server</a:t>
              </a:r>
            </a:p>
          </p:txBody>
        </p:sp>
      </p:grpSp>
      <p:cxnSp>
        <p:nvCxnSpPr>
          <p:cNvPr id="43" name="Straight Arrow Connector 42"/>
          <p:cNvCxnSpPr>
            <a:stCxn id="54" idx="3"/>
            <a:endCxn id="39" idx="1"/>
          </p:cNvCxnSpPr>
          <p:nvPr/>
        </p:nvCxnSpPr>
        <p:spPr>
          <a:xfrm>
            <a:off x="6203790" y="1885148"/>
            <a:ext cx="1346329" cy="1"/>
          </a:xfrm>
          <a:prstGeom prst="straightConnector1">
            <a:avLst/>
          </a:prstGeom>
          <a:ln w="28575">
            <a:solidFill>
              <a:srgbClr val="00B0F0"/>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7" idx="0"/>
            <a:endCxn id="39" idx="2"/>
          </p:cNvCxnSpPr>
          <p:nvPr/>
        </p:nvCxnSpPr>
        <p:spPr>
          <a:xfrm rot="5400000" flipH="1" flipV="1">
            <a:off x="7117999" y="2120282"/>
            <a:ext cx="718018" cy="722595"/>
          </a:xfrm>
          <a:prstGeom prst="bentConnector3">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53" idx="2"/>
            <a:endCxn id="11" idx="0"/>
          </p:cNvCxnSpPr>
          <p:nvPr/>
        </p:nvCxnSpPr>
        <p:spPr>
          <a:xfrm>
            <a:off x="7115711" y="4736631"/>
            <a:ext cx="3227" cy="522318"/>
          </a:xfrm>
          <a:prstGeom prst="straightConnector1">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9" idx="3"/>
            <a:endCxn id="14" idx="1"/>
          </p:cNvCxnSpPr>
          <p:nvPr/>
        </p:nvCxnSpPr>
        <p:spPr>
          <a:xfrm flipV="1">
            <a:off x="8122418" y="3249731"/>
            <a:ext cx="820914" cy="10824"/>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364488" y="2136108"/>
            <a:ext cx="1801469" cy="614504"/>
            <a:chOff x="144154" y="2312570"/>
            <a:chExt cx="1801469" cy="614504"/>
          </a:xfrm>
        </p:grpSpPr>
        <p:pic>
          <p:nvPicPr>
            <p:cNvPr id="48" name="Picture 47"/>
            <p:cNvPicPr>
              <a:picLocks noChangeAspect="1"/>
            </p:cNvPicPr>
            <p:nvPr/>
          </p:nvPicPr>
          <p:blipFill>
            <a:blip r:embed="rId9">
              <a:biLevel thresh="25000"/>
            </a:blip>
            <a:stretch>
              <a:fillRect/>
            </a:stretch>
          </p:blipFill>
          <p:spPr>
            <a:xfrm>
              <a:off x="144154" y="2312570"/>
              <a:ext cx="435794" cy="614504"/>
            </a:xfrm>
            <a:prstGeom prst="rect">
              <a:avLst/>
            </a:prstGeom>
          </p:spPr>
        </p:pic>
        <p:pic>
          <p:nvPicPr>
            <p:cNvPr id="49" name="Picture 48"/>
            <p:cNvPicPr>
              <a:picLocks noChangeAspect="1"/>
            </p:cNvPicPr>
            <p:nvPr/>
          </p:nvPicPr>
          <p:blipFill>
            <a:blip r:embed="rId10">
              <a:biLevel thresh="25000"/>
            </a:blip>
            <a:stretch>
              <a:fillRect/>
            </a:stretch>
          </p:blipFill>
          <p:spPr>
            <a:xfrm>
              <a:off x="1369250" y="2442108"/>
              <a:ext cx="576373" cy="380566"/>
            </a:xfrm>
            <a:prstGeom prst="rect">
              <a:avLst/>
            </a:prstGeom>
          </p:spPr>
        </p:pic>
        <p:pic>
          <p:nvPicPr>
            <p:cNvPr id="50" name="Picture 49"/>
            <p:cNvPicPr>
              <a:picLocks noChangeAspect="1"/>
            </p:cNvPicPr>
            <p:nvPr/>
          </p:nvPicPr>
          <p:blipFill>
            <a:blip r:embed="rId11">
              <a:biLevel thresh="25000"/>
            </a:blip>
            <a:stretch>
              <a:fillRect/>
            </a:stretch>
          </p:blipFill>
          <p:spPr>
            <a:xfrm>
              <a:off x="625228" y="2419998"/>
              <a:ext cx="679390" cy="424786"/>
            </a:xfrm>
            <a:prstGeom prst="rect">
              <a:avLst/>
            </a:prstGeom>
          </p:spPr>
        </p:pic>
      </p:grpSp>
      <p:cxnSp>
        <p:nvCxnSpPr>
          <p:cNvPr id="51" name="Straight Arrow Connector 50"/>
          <p:cNvCxnSpPr>
            <a:endCxn id="7" idx="0"/>
          </p:cNvCxnSpPr>
          <p:nvPr/>
        </p:nvCxnSpPr>
        <p:spPr>
          <a:xfrm>
            <a:off x="1245822" y="2775591"/>
            <a:ext cx="5544" cy="553607"/>
          </a:xfrm>
          <a:prstGeom prst="straightConnector1">
            <a:avLst/>
          </a:prstGeom>
          <a:ln w="28575">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7" idx="3"/>
            <a:endCxn id="30" idx="0"/>
          </p:cNvCxnSpPr>
          <p:nvPr/>
        </p:nvCxnSpPr>
        <p:spPr>
          <a:xfrm>
            <a:off x="1660381" y="3576049"/>
            <a:ext cx="2783062" cy="4716"/>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5933541" y="4341209"/>
            <a:ext cx="2364339" cy="3954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Metering</a:t>
            </a:r>
          </a:p>
        </p:txBody>
      </p:sp>
      <p:pic>
        <p:nvPicPr>
          <p:cNvPr id="54" name="Picture 53"/>
          <p:cNvPicPr>
            <a:picLocks noChangeAspect="1"/>
          </p:cNvPicPr>
          <p:nvPr/>
        </p:nvPicPr>
        <p:blipFill>
          <a:blip r:embed="rId8">
            <a:biLevel thresh="25000"/>
          </a:blip>
          <a:stretch>
            <a:fillRect/>
          </a:stretch>
        </p:blipFill>
        <p:spPr>
          <a:xfrm>
            <a:off x="5627417" y="1647726"/>
            <a:ext cx="576373" cy="474843"/>
          </a:xfrm>
          <a:prstGeom prst="rect">
            <a:avLst/>
          </a:prstGeom>
        </p:spPr>
      </p:pic>
      <p:sp>
        <p:nvSpPr>
          <p:cNvPr id="55" name="TextBox 54"/>
          <p:cNvSpPr txBox="1"/>
          <p:nvPr/>
        </p:nvSpPr>
        <p:spPr>
          <a:xfrm>
            <a:off x="5198900" y="918035"/>
            <a:ext cx="1433406" cy="646331"/>
          </a:xfrm>
          <a:prstGeom prst="rect">
            <a:avLst/>
          </a:prstGeom>
          <a:noFill/>
        </p:spPr>
        <p:txBody>
          <a:bodyPr wrap="none" rtlCol="0">
            <a:spAutoFit/>
          </a:bodyPr>
          <a:lstStyle/>
          <a:p>
            <a:r>
              <a:rPr lang="en-US" dirty="0">
                <a:solidFill>
                  <a:prstClr val="white"/>
                </a:solidFill>
              </a:rPr>
              <a:t>Deployment</a:t>
            </a:r>
          </a:p>
          <a:p>
            <a:pPr algn="ctr"/>
            <a:r>
              <a:rPr lang="en-US" dirty="0">
                <a:solidFill>
                  <a:prstClr val="white"/>
                </a:solidFill>
              </a:rPr>
              <a:t>Server(s)</a:t>
            </a:r>
          </a:p>
        </p:txBody>
      </p:sp>
      <p:cxnSp>
        <p:nvCxnSpPr>
          <p:cNvPr id="56" name="Straight Arrow Connector 55"/>
          <p:cNvCxnSpPr>
            <a:stCxn id="33" idx="2"/>
            <a:endCxn id="54" idx="1"/>
          </p:cNvCxnSpPr>
          <p:nvPr/>
        </p:nvCxnSpPr>
        <p:spPr>
          <a:xfrm flipV="1">
            <a:off x="4970902" y="1885148"/>
            <a:ext cx="656515" cy="3949"/>
          </a:xfrm>
          <a:prstGeom prst="straightConnector1">
            <a:avLst/>
          </a:prstGeom>
          <a:ln w="28575">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099968"/>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lumMod val="20000"/>
                    <a:lumOff val="80000"/>
                  </a:schemeClr>
                </a:solidFill>
              </a:rPr>
              <a:t>Demo: </a:t>
            </a:r>
            <a:r>
              <a:rPr lang="en-US" dirty="0" smtClean="0">
                <a:solidFill>
                  <a:schemeClr val="accent3">
                    <a:lumMod val="20000"/>
                    <a:lumOff val="80000"/>
                  </a:schemeClr>
                </a:solidFill>
              </a:rPr>
              <a:t>Creating a Web App</a:t>
            </a:r>
            <a:endParaRPr lang="en-US" dirty="0">
              <a:solidFill>
                <a:schemeClr val="accent3">
                  <a:lumMod val="20000"/>
                  <a:lumOff val="80000"/>
                </a:schemeClr>
              </a:solidFill>
            </a:endParaRPr>
          </a:p>
        </p:txBody>
      </p:sp>
    </p:spTree>
    <p:extLst>
      <p:ext uri="{BB962C8B-B14F-4D97-AF65-F5344CB8AC3E}">
        <p14:creationId xmlns:p14="http://schemas.microsoft.com/office/powerpoint/2010/main" val="329382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err="1" smtClean="0"/>
              <a:t>WebJobs</a:t>
            </a:r>
            <a:endParaRPr lang="en-US" sz="8800" dirty="0"/>
          </a:p>
        </p:txBody>
      </p:sp>
    </p:spTree>
    <p:extLst>
      <p:ext uri="{BB962C8B-B14F-4D97-AF65-F5344CB8AC3E}">
        <p14:creationId xmlns:p14="http://schemas.microsoft.com/office/powerpoint/2010/main" val="3631169261"/>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712" y="320751"/>
            <a:ext cx="9976363" cy="917575"/>
          </a:xfrm>
        </p:spPr>
        <p:txBody>
          <a:bodyPr anchor="ctr">
            <a:noAutofit/>
          </a:bodyPr>
          <a:lstStyle/>
          <a:p>
            <a:pPr marL="252000">
              <a:spcBef>
                <a:spcPts val="0"/>
              </a:spcBef>
            </a:pPr>
            <a:r>
              <a:rPr lang="en-US" sz="4400" dirty="0" smtClean="0"/>
              <a:t>Light-weight CPU Intensive </a:t>
            </a:r>
            <a:r>
              <a:rPr lang="en-US" sz="4400" dirty="0"/>
              <a:t>T</a:t>
            </a:r>
            <a:r>
              <a:rPr lang="en-US" sz="4400" dirty="0" smtClean="0"/>
              <a:t>asks</a:t>
            </a:r>
            <a:endParaRPr lang="en-US" sz="4400" dirty="0"/>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1041" y="4174969"/>
            <a:ext cx="780290" cy="780290"/>
          </a:xfrm>
          <a:prstGeom prst="rect">
            <a:avLst/>
          </a:prstGeom>
        </p:spPr>
      </p:pic>
      <p:sp>
        <p:nvSpPr>
          <p:cNvPr id="43" name="AutoShape 2" descr="Image result for exe icon"/>
          <p:cNvSpPr>
            <a:spLocks noChangeAspect="1" noChangeArrowheads="1"/>
          </p:cNvSpPr>
          <p:nvPr/>
        </p:nvSpPr>
        <p:spPr bwMode="auto">
          <a:xfrm>
            <a:off x="-317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AutoShape 4" descr="Image result for exe icon"/>
          <p:cNvSpPr>
            <a:spLocks noChangeAspect="1" noChangeArrowheads="1"/>
          </p:cNvSpPr>
          <p:nvPr/>
        </p:nvSpPr>
        <p:spPr bwMode="auto">
          <a:xfrm>
            <a:off x="12065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6" name="Group 45"/>
          <p:cNvGrpSpPr/>
          <p:nvPr/>
        </p:nvGrpSpPr>
        <p:grpSpPr>
          <a:xfrm>
            <a:off x="527657" y="1269452"/>
            <a:ext cx="9606527" cy="967694"/>
            <a:chOff x="567531" y="3258922"/>
            <a:chExt cx="10642799" cy="1364755"/>
          </a:xfrm>
        </p:grpSpPr>
        <p:grpSp>
          <p:nvGrpSpPr>
            <p:cNvPr id="47" name="Group 46"/>
            <p:cNvGrpSpPr/>
            <p:nvPr/>
          </p:nvGrpSpPr>
          <p:grpSpPr>
            <a:xfrm>
              <a:off x="567531" y="3276179"/>
              <a:ext cx="1769523" cy="1347498"/>
              <a:chOff x="567531" y="3290916"/>
              <a:chExt cx="1769523" cy="1347498"/>
            </a:xfrm>
          </p:grpSpPr>
          <p:pic>
            <p:nvPicPr>
              <p:cNvPr id="66" name="Picture 65" descr="http://static2.xdeb.org/sites/default/files/blog_image_gallery/termin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1670" y="3290916"/>
                <a:ext cx="941247" cy="941247"/>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10"/>
              <p:cNvSpPr txBox="1"/>
              <p:nvPr/>
            </p:nvSpPr>
            <p:spPr>
              <a:xfrm>
                <a:off x="567531" y="4269082"/>
                <a:ext cx="176952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run.cmd, run.bat</a:t>
                </a:r>
                <a:endParaRPr lang="en-US" dirty="0"/>
              </a:p>
            </p:txBody>
          </p:sp>
        </p:grpSp>
        <p:grpSp>
          <p:nvGrpSpPr>
            <p:cNvPr id="48" name="Group 47"/>
            <p:cNvGrpSpPr/>
            <p:nvPr/>
          </p:nvGrpSpPr>
          <p:grpSpPr>
            <a:xfrm>
              <a:off x="2718720" y="3322937"/>
              <a:ext cx="886846" cy="1300139"/>
              <a:chOff x="2320559" y="3383229"/>
              <a:chExt cx="886846" cy="1300139"/>
            </a:xfrm>
          </p:grpSpPr>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4479" y="3383229"/>
                <a:ext cx="699005" cy="780288"/>
              </a:xfrm>
              <a:prstGeom prst="rect">
                <a:avLst/>
              </a:prstGeom>
            </p:spPr>
          </p:pic>
          <p:sp>
            <p:nvSpPr>
              <p:cNvPr id="65" name="TextBox 11"/>
              <p:cNvSpPr txBox="1"/>
              <p:nvPr/>
            </p:nvSpPr>
            <p:spPr>
              <a:xfrm>
                <a:off x="2320559" y="4314036"/>
                <a:ext cx="88684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run.exe</a:t>
                </a:r>
                <a:endParaRPr lang="en-US" dirty="0"/>
              </a:p>
            </p:txBody>
          </p:sp>
        </p:grpSp>
        <p:grpSp>
          <p:nvGrpSpPr>
            <p:cNvPr id="49" name="Group 48"/>
            <p:cNvGrpSpPr/>
            <p:nvPr/>
          </p:nvGrpSpPr>
          <p:grpSpPr>
            <a:xfrm>
              <a:off x="3987232" y="3258922"/>
              <a:ext cx="994156" cy="1364154"/>
              <a:chOff x="3640103" y="3255198"/>
              <a:chExt cx="994156" cy="1364154"/>
            </a:xfrm>
          </p:grpSpPr>
          <p:pic>
            <p:nvPicPr>
              <p:cNvPr id="62" name="Picture 61" descr="http://ts2.mm.bing.net/th?id=HN.608047454047176771&amp;w=161&amp;h=164&amp;c=7&amp;rs=1&amp;pid=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0103" y="3255198"/>
                <a:ext cx="994156" cy="1012681"/>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15"/>
              <p:cNvSpPr txBox="1"/>
              <p:nvPr/>
            </p:nvSpPr>
            <p:spPr>
              <a:xfrm>
                <a:off x="3693381" y="4250020"/>
                <a:ext cx="89364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run.ps1</a:t>
                </a:r>
                <a:endParaRPr lang="en-US" dirty="0"/>
              </a:p>
            </p:txBody>
          </p:sp>
        </p:grpSp>
        <p:grpSp>
          <p:nvGrpSpPr>
            <p:cNvPr id="50" name="Group 49"/>
            <p:cNvGrpSpPr/>
            <p:nvPr/>
          </p:nvGrpSpPr>
          <p:grpSpPr>
            <a:xfrm>
              <a:off x="5363054" y="3294879"/>
              <a:ext cx="890119" cy="1328197"/>
              <a:chOff x="5102707" y="3328315"/>
              <a:chExt cx="890119" cy="1328197"/>
            </a:xfrm>
          </p:grpSpPr>
          <p:pic>
            <p:nvPicPr>
              <p:cNvPr id="60" name="Picture 59" descr="http://secpod.org/blog/wp-content/uploads/2014/09/bash_shel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02707" y="3328315"/>
                <a:ext cx="890119" cy="89011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16"/>
              <p:cNvSpPr txBox="1"/>
              <p:nvPr/>
            </p:nvSpPr>
            <p:spPr>
              <a:xfrm>
                <a:off x="5158877" y="4287180"/>
                <a:ext cx="77777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run.sh</a:t>
                </a:r>
                <a:endParaRPr lang="en-US" dirty="0"/>
              </a:p>
            </p:txBody>
          </p:sp>
        </p:grpSp>
        <p:grpSp>
          <p:nvGrpSpPr>
            <p:cNvPr id="51" name="Group 50"/>
            <p:cNvGrpSpPr/>
            <p:nvPr/>
          </p:nvGrpSpPr>
          <p:grpSpPr>
            <a:xfrm>
              <a:off x="6634839" y="3352382"/>
              <a:ext cx="1206349" cy="1270694"/>
              <a:chOff x="6461274" y="3449567"/>
              <a:chExt cx="1206349" cy="1270694"/>
            </a:xfrm>
          </p:grpSpPr>
          <p:pic>
            <p:nvPicPr>
              <p:cNvPr id="58" name="Picture 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1274" y="3449567"/>
                <a:ext cx="1206349" cy="647619"/>
              </a:xfrm>
              <a:prstGeom prst="rect">
                <a:avLst/>
              </a:prstGeom>
            </p:spPr>
          </p:pic>
          <p:sp>
            <p:nvSpPr>
              <p:cNvPr id="59" name="TextBox 17"/>
              <p:cNvSpPr txBox="1"/>
              <p:nvPr/>
            </p:nvSpPr>
            <p:spPr>
              <a:xfrm>
                <a:off x="6598615" y="4350929"/>
                <a:ext cx="93166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smtClean="0"/>
                  <a:t>run.php</a:t>
                </a:r>
                <a:endParaRPr lang="en-US" dirty="0"/>
              </a:p>
            </p:txBody>
          </p:sp>
        </p:grpSp>
        <p:grpSp>
          <p:nvGrpSpPr>
            <p:cNvPr id="52" name="Group 51"/>
            <p:cNvGrpSpPr/>
            <p:nvPr/>
          </p:nvGrpSpPr>
          <p:grpSpPr>
            <a:xfrm>
              <a:off x="8222854" y="3276781"/>
              <a:ext cx="1000395" cy="1346295"/>
              <a:chOff x="8136071" y="3290916"/>
              <a:chExt cx="1000395" cy="1346295"/>
            </a:xfrm>
          </p:grpSpPr>
          <p:pic>
            <p:nvPicPr>
              <p:cNvPr id="56" name="Picture 5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36071" y="3290916"/>
                <a:ext cx="1000395" cy="964920"/>
              </a:xfrm>
              <a:prstGeom prst="rect">
                <a:avLst/>
              </a:prstGeom>
            </p:spPr>
          </p:pic>
          <p:sp>
            <p:nvSpPr>
              <p:cNvPr id="57" name="TextBox 56"/>
              <p:cNvSpPr txBox="1"/>
              <p:nvPr/>
            </p:nvSpPr>
            <p:spPr>
              <a:xfrm>
                <a:off x="8240743" y="4267879"/>
                <a:ext cx="79105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run.py</a:t>
                </a:r>
                <a:endParaRPr lang="en-US" dirty="0"/>
              </a:p>
            </p:txBody>
          </p:sp>
        </p:grpSp>
        <p:grpSp>
          <p:nvGrpSpPr>
            <p:cNvPr id="53" name="Group 52"/>
            <p:cNvGrpSpPr/>
            <p:nvPr/>
          </p:nvGrpSpPr>
          <p:grpSpPr>
            <a:xfrm>
              <a:off x="9604913" y="3302188"/>
              <a:ext cx="1605417" cy="1317358"/>
              <a:chOff x="9604913" y="3341731"/>
              <a:chExt cx="1605417" cy="1317358"/>
            </a:xfrm>
          </p:grpSpPr>
          <p:pic>
            <p:nvPicPr>
              <p:cNvPr id="54" name="Picture 53"/>
              <p:cNvPicPr>
                <a:picLocks noChangeAspect="1"/>
              </p:cNvPicPr>
              <p:nvPr/>
            </p:nvPicPr>
            <p:blipFill>
              <a:blip r:embed="rId10"/>
              <a:stretch>
                <a:fillRect/>
              </a:stretch>
            </p:blipFill>
            <p:spPr>
              <a:xfrm>
                <a:off x="9604913" y="3341731"/>
                <a:ext cx="1605417" cy="863290"/>
              </a:xfrm>
              <a:prstGeom prst="rect">
                <a:avLst/>
              </a:prstGeom>
            </p:spPr>
          </p:pic>
          <p:sp>
            <p:nvSpPr>
              <p:cNvPr id="55" name="TextBox 19"/>
              <p:cNvSpPr txBox="1"/>
              <p:nvPr/>
            </p:nvSpPr>
            <p:spPr>
              <a:xfrm>
                <a:off x="10052395" y="4289757"/>
                <a:ext cx="71045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run.js</a:t>
                </a:r>
                <a:endParaRPr lang="en-US" dirty="0"/>
              </a:p>
            </p:txBody>
          </p:sp>
        </p:grpSp>
      </p:grpSp>
      <p:sp>
        <p:nvSpPr>
          <p:cNvPr id="70" name="Content Placeholder 4"/>
          <p:cNvSpPr txBox="1">
            <a:spLocks/>
          </p:cNvSpPr>
          <p:nvPr/>
        </p:nvSpPr>
        <p:spPr>
          <a:xfrm>
            <a:off x="3907352" y="3614201"/>
            <a:ext cx="908124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err="1" smtClean="0">
                <a:solidFill>
                  <a:schemeClr val="tx1"/>
                </a:solidFill>
              </a:rPr>
              <a:t>BlobTrigger</a:t>
            </a:r>
            <a:r>
              <a:rPr lang="en-US" sz="2800" dirty="0" smtClean="0">
                <a:solidFill>
                  <a:schemeClr val="tx1"/>
                </a:solidFill>
              </a:rPr>
              <a:t>, </a:t>
            </a:r>
            <a:r>
              <a:rPr lang="en-US" sz="2800" dirty="0" err="1" smtClean="0">
                <a:solidFill>
                  <a:schemeClr val="tx1"/>
                </a:solidFill>
              </a:rPr>
              <a:t>TableTrigger</a:t>
            </a:r>
            <a:r>
              <a:rPr lang="en-US" sz="2800" dirty="0" smtClean="0">
                <a:solidFill>
                  <a:schemeClr val="tx1"/>
                </a:solidFill>
              </a:rPr>
              <a:t>,  </a:t>
            </a:r>
            <a:r>
              <a:rPr lang="en-US" sz="2800" dirty="0" err="1" smtClean="0">
                <a:solidFill>
                  <a:schemeClr val="tx1"/>
                </a:solidFill>
              </a:rPr>
              <a:t>QueueTrigger</a:t>
            </a:r>
            <a:r>
              <a:rPr lang="en-US" sz="2800" dirty="0" smtClean="0">
                <a:solidFill>
                  <a:schemeClr val="tx1"/>
                </a:solidFill>
              </a:rPr>
              <a:t>, </a:t>
            </a:r>
            <a:br>
              <a:rPr lang="en-US" sz="2800" dirty="0" smtClean="0">
                <a:solidFill>
                  <a:schemeClr val="tx1"/>
                </a:solidFill>
              </a:rPr>
            </a:br>
            <a:r>
              <a:rPr lang="en-US" sz="2800" dirty="0" err="1" smtClean="0">
                <a:solidFill>
                  <a:schemeClr val="tx1"/>
                </a:solidFill>
              </a:rPr>
              <a:t>ServicebusTrigger</a:t>
            </a:r>
            <a:endParaRPr lang="en-US" sz="2800" dirty="0" smtClean="0">
              <a:solidFill>
                <a:schemeClr val="tx1"/>
              </a:solidFill>
            </a:endParaRPr>
          </a:p>
        </p:txBody>
      </p:sp>
      <p:sp>
        <p:nvSpPr>
          <p:cNvPr id="71" name="Content Placeholder 4"/>
          <p:cNvSpPr txBox="1">
            <a:spLocks/>
          </p:cNvSpPr>
          <p:nvPr/>
        </p:nvSpPr>
        <p:spPr>
          <a:xfrm>
            <a:off x="2748408" y="289350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Scale:</a:t>
            </a:r>
          </a:p>
        </p:txBody>
      </p:sp>
      <p:sp>
        <p:nvSpPr>
          <p:cNvPr id="72" name="Content Placeholder 4"/>
          <p:cNvSpPr txBox="1">
            <a:spLocks/>
          </p:cNvSpPr>
          <p:nvPr/>
        </p:nvSpPr>
        <p:spPr>
          <a:xfrm>
            <a:off x="3907352" y="2877021"/>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Singleton, Multi-instance</a:t>
            </a:r>
          </a:p>
        </p:txBody>
      </p:sp>
      <p:sp>
        <p:nvSpPr>
          <p:cNvPr id="73" name="Content Placeholder 4"/>
          <p:cNvSpPr txBox="1">
            <a:spLocks/>
          </p:cNvSpPr>
          <p:nvPr/>
        </p:nvSpPr>
        <p:spPr>
          <a:xfrm>
            <a:off x="2226933" y="233425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Job </a:t>
            </a:r>
            <a:r>
              <a:rPr lang="en-US" sz="2800" dirty="0" smtClean="0">
                <a:solidFill>
                  <a:schemeClr val="tx1"/>
                </a:solidFill>
              </a:rPr>
              <a:t>Type:</a:t>
            </a:r>
          </a:p>
        </p:txBody>
      </p:sp>
      <p:sp>
        <p:nvSpPr>
          <p:cNvPr id="74" name="Content Placeholder 4"/>
          <p:cNvSpPr txBox="1">
            <a:spLocks/>
          </p:cNvSpPr>
          <p:nvPr/>
        </p:nvSpPr>
        <p:spPr>
          <a:xfrm>
            <a:off x="3867178" y="2354172"/>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On-Demand, Scheduled, Continuous</a:t>
            </a:r>
          </a:p>
        </p:txBody>
      </p:sp>
      <p:sp>
        <p:nvSpPr>
          <p:cNvPr id="78" name="Content Placeholder 4"/>
          <p:cNvSpPr txBox="1">
            <a:spLocks/>
          </p:cNvSpPr>
          <p:nvPr/>
        </p:nvSpPr>
        <p:spPr>
          <a:xfrm>
            <a:off x="264283" y="3400922"/>
            <a:ext cx="3898928"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err="1" smtClean="0">
                <a:solidFill>
                  <a:schemeClr val="tx1"/>
                </a:solidFill>
              </a:rPr>
              <a:t>WebJobs</a:t>
            </a:r>
            <a:r>
              <a:rPr lang="en-US" sz="2800" dirty="0" smtClean="0">
                <a:solidFill>
                  <a:schemeClr val="tx1"/>
                </a:solidFill>
              </a:rPr>
              <a:t> SDK Feature:</a:t>
            </a:r>
          </a:p>
        </p:txBody>
      </p:sp>
      <p:sp>
        <p:nvSpPr>
          <p:cNvPr id="79" name="Content Placeholder 4"/>
          <p:cNvSpPr txBox="1">
            <a:spLocks/>
          </p:cNvSpPr>
          <p:nvPr/>
        </p:nvSpPr>
        <p:spPr>
          <a:xfrm>
            <a:off x="1702873" y="4333472"/>
            <a:ext cx="247076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Deployment:</a:t>
            </a:r>
          </a:p>
        </p:txBody>
      </p:sp>
      <p:sp>
        <p:nvSpPr>
          <p:cNvPr id="80" name="Content Placeholder 4"/>
          <p:cNvSpPr txBox="1">
            <a:spLocks/>
          </p:cNvSpPr>
          <p:nvPr/>
        </p:nvSpPr>
        <p:spPr>
          <a:xfrm>
            <a:off x="3907352" y="4346439"/>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Portal, Visual Studio, CLI, </a:t>
            </a:r>
            <a:r>
              <a:rPr lang="en-US" sz="2800" dirty="0" err="1" smtClean="0">
                <a:solidFill>
                  <a:schemeClr val="tx1"/>
                </a:solidFill>
              </a:rPr>
              <a:t>Git</a:t>
            </a:r>
            <a:endParaRPr lang="en-US" sz="2800" dirty="0" smtClean="0">
              <a:solidFill>
                <a:schemeClr val="tx1"/>
              </a:solidFill>
            </a:endParaRPr>
          </a:p>
        </p:txBody>
      </p:sp>
    </p:spTree>
    <p:extLst>
      <p:ext uri="{BB962C8B-B14F-4D97-AF65-F5344CB8AC3E}">
        <p14:creationId xmlns:p14="http://schemas.microsoft.com/office/powerpoint/2010/main" val="1640994086"/>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lumMod val="20000"/>
                    <a:lumOff val="80000"/>
                  </a:schemeClr>
                </a:solidFill>
              </a:rPr>
              <a:t>Demo: </a:t>
            </a:r>
            <a:r>
              <a:rPr lang="en-US" dirty="0" err="1" smtClean="0">
                <a:solidFill>
                  <a:schemeClr val="accent3">
                    <a:lumMod val="20000"/>
                    <a:lumOff val="80000"/>
                  </a:schemeClr>
                </a:solidFill>
              </a:rPr>
              <a:t>WebJobs</a:t>
            </a:r>
            <a:r>
              <a:rPr lang="en-US" dirty="0">
                <a:solidFill>
                  <a:schemeClr val="accent3">
                    <a:lumMod val="20000"/>
                    <a:lumOff val="80000"/>
                  </a:schemeClr>
                </a:solidFill>
              </a:rPr>
              <a:t/>
            </a:r>
            <a:br>
              <a:rPr lang="en-US" dirty="0">
                <a:solidFill>
                  <a:schemeClr val="accent3">
                    <a:lumMod val="20000"/>
                    <a:lumOff val="80000"/>
                  </a:schemeClr>
                </a:solidFill>
              </a:rPr>
            </a:br>
            <a:endParaRPr lang="en-US" dirty="0">
              <a:solidFill>
                <a:schemeClr val="accent3">
                  <a:lumMod val="20000"/>
                  <a:lumOff val="80000"/>
                </a:schemeClr>
              </a:solidFill>
            </a:endParaRPr>
          </a:p>
        </p:txBody>
      </p:sp>
    </p:spTree>
    <p:extLst>
      <p:ext uri="{BB962C8B-B14F-4D97-AF65-F5344CB8AC3E}">
        <p14:creationId xmlns:p14="http://schemas.microsoft.com/office/powerpoint/2010/main" val="17214642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API Apps</a:t>
            </a:r>
            <a:endParaRPr lang="en-US" dirty="0"/>
          </a:p>
        </p:txBody>
      </p:sp>
    </p:spTree>
    <p:extLst>
      <p:ext uri="{BB962C8B-B14F-4D97-AF65-F5344CB8AC3E}">
        <p14:creationId xmlns:p14="http://schemas.microsoft.com/office/powerpoint/2010/main" val="391509781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00457" y="960684"/>
            <a:ext cx="6671574"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Easily use cloud or custom APIs: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Dozens of built-in APIs for popular SaaS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An ecosystem of APIs for any need</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Create and publish custom, reusable APIs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Visual Studio tooling with one click publish and remote debugging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Automatic client SDK generation for many languages</a:t>
            </a:r>
          </a:p>
          <a:p>
            <a:pPr marL="855551" lvl="1" indent="-336145" defTabSz="878526">
              <a:spcAft>
                <a:spcPts val="2353"/>
              </a:spcAft>
              <a:buFont typeface="Arial" panose="020B0604020202020204" pitchFamily="34" charset="0"/>
              <a:buChar char="•"/>
            </a:pPr>
            <a:endParaRPr lang="en-US" sz="2353" dirty="0">
              <a:solidFill>
                <a:srgbClr val="FFFFFF"/>
              </a:solidFill>
              <a:latin typeface="Segoe UI Light"/>
            </a:endParaRPr>
          </a:p>
        </p:txBody>
      </p:sp>
      <p:sp>
        <p:nvSpPr>
          <p:cNvPr id="5" name="Rectangle 4"/>
          <p:cNvSpPr/>
          <p:nvPr/>
        </p:nvSpPr>
        <p:spPr>
          <a:xfrm>
            <a:off x="1296641" y="3703490"/>
            <a:ext cx="2895253" cy="814661"/>
          </a:xfrm>
          <a:prstGeom prst="rect">
            <a:avLst/>
          </a:prstGeom>
        </p:spPr>
        <p:txBody>
          <a:bodyPr wrap="none">
            <a:spAutoFit/>
          </a:bodyPr>
          <a:lstStyle/>
          <a:p>
            <a:pPr algn="ctr" defTabSz="878526"/>
            <a:r>
              <a:rPr lang="en-US" sz="2353" dirty="0">
                <a:solidFill>
                  <a:srgbClr val="FFFFFF"/>
                </a:solidFill>
                <a:latin typeface="Segoe UI Light"/>
              </a:rPr>
              <a:t>Create, consume and</a:t>
            </a:r>
          </a:p>
          <a:p>
            <a:pPr algn="ctr" defTabSz="878526"/>
            <a:r>
              <a:rPr lang="en-US" sz="2353" dirty="0">
                <a:solidFill>
                  <a:srgbClr val="FFFFFF"/>
                </a:solidFill>
                <a:latin typeface="Segoe UI Light"/>
              </a:rPr>
              <a:t>host APIs more easily</a:t>
            </a:r>
          </a:p>
        </p:txBody>
      </p:sp>
      <p:grpSp>
        <p:nvGrpSpPr>
          <p:cNvPr id="6" name="Group 5"/>
          <p:cNvGrpSpPr/>
          <p:nvPr/>
        </p:nvGrpSpPr>
        <p:grpSpPr>
          <a:xfrm>
            <a:off x="1452405" y="2393612"/>
            <a:ext cx="2583710" cy="1312081"/>
            <a:chOff x="6276897" y="3849484"/>
            <a:chExt cx="2584077" cy="1312267"/>
          </a:xfrm>
          <a:gradFill>
            <a:gsLst>
              <a:gs pos="98000">
                <a:schemeClr val="bg1">
                  <a:lumMod val="75000"/>
                </a:schemeClr>
              </a:gs>
              <a:gs pos="0">
                <a:schemeClr val="tx2">
                  <a:lumMod val="25000"/>
                </a:schemeClr>
              </a:gs>
            </a:gsLst>
            <a:lin ang="5400000" scaled="1"/>
          </a:gradFill>
        </p:grpSpPr>
        <p:sp>
          <p:nvSpPr>
            <p:cNvPr id="7" name="TextBox 6"/>
            <p:cNvSpPr txBox="1"/>
            <p:nvPr/>
          </p:nvSpPr>
          <p:spPr>
            <a:xfrm>
              <a:off x="6276897" y="4696209"/>
              <a:ext cx="2584077" cy="465542"/>
            </a:xfrm>
            <a:prstGeom prst="flowChartOffpageConnector">
              <a:avLst/>
            </a:prstGeom>
            <a:noFill/>
          </p:spPr>
          <p:txBody>
            <a:bodyPr wrap="square" rtlCol="0">
              <a:spAutoFit/>
            </a:bodyPr>
            <a:lstStyle/>
            <a:p>
              <a:pPr algn="ctr" defTabSz="896386">
                <a:defRPr/>
              </a:pPr>
              <a:r>
                <a:rPr lang="en-US" sz="1836" b="1" kern="0" cap="all" dirty="0" err="1">
                  <a:solidFill>
                    <a:srgbClr val="FFFFFF"/>
                  </a:solidFill>
                </a:rPr>
                <a:t>Api</a:t>
              </a:r>
              <a:r>
                <a:rPr lang="en-US" sz="1836" b="1" kern="0" cap="all" dirty="0">
                  <a:solidFill>
                    <a:srgbClr val="FFFFFF"/>
                  </a:solidFill>
                </a:rPr>
                <a:t> Apps</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spTree>
    <p:extLst>
      <p:ext uri="{BB962C8B-B14F-4D97-AF65-F5344CB8AC3E}">
        <p14:creationId xmlns:p14="http://schemas.microsoft.com/office/powerpoint/2010/main" val="376547674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solidFill>
                  <a:schemeClr val="bg1"/>
                </a:solidFill>
              </a:rPr>
              <a:t>Benefits of API Apps</a:t>
            </a:r>
            <a:endParaRPr lang="en-US" sz="4000" dirty="0">
              <a:solidFill>
                <a:schemeClr val="bg1"/>
              </a:solidFill>
            </a:endParaRPr>
          </a:p>
        </p:txBody>
      </p:sp>
      <p:sp>
        <p:nvSpPr>
          <p:cNvPr id="3" name="Content Placeholder 2"/>
          <p:cNvSpPr>
            <a:spLocks noGrp="1"/>
          </p:cNvSpPr>
          <p:nvPr>
            <p:ph sz="quarter" idx="10"/>
          </p:nvPr>
        </p:nvSpPr>
        <p:spPr/>
        <p:txBody>
          <a:bodyPr/>
          <a:lstStyle/>
          <a:p>
            <a:pPr>
              <a:buClr>
                <a:schemeClr val="bg1"/>
              </a:buClr>
            </a:pPr>
            <a:r>
              <a:rPr lang="en-US" sz="3200" dirty="0" smtClean="0">
                <a:solidFill>
                  <a:schemeClr val="bg1"/>
                </a:solidFill>
              </a:rPr>
              <a:t>Bring your API as-is</a:t>
            </a:r>
          </a:p>
          <a:p>
            <a:pPr lvl="1">
              <a:buClr>
                <a:schemeClr val="bg1"/>
              </a:buClr>
            </a:pPr>
            <a:r>
              <a:rPr lang="en-US" sz="3200" dirty="0" smtClean="0">
                <a:solidFill>
                  <a:schemeClr val="bg1"/>
                </a:solidFill>
              </a:rPr>
              <a:t>.NET Web API</a:t>
            </a:r>
          </a:p>
          <a:p>
            <a:pPr lvl="1">
              <a:buClr>
                <a:schemeClr val="bg1"/>
              </a:buClr>
            </a:pPr>
            <a:r>
              <a:rPr lang="en-US" sz="3200" dirty="0" smtClean="0">
                <a:solidFill>
                  <a:schemeClr val="bg1"/>
                </a:solidFill>
              </a:rPr>
              <a:t>Node.js + Express</a:t>
            </a:r>
          </a:p>
          <a:p>
            <a:pPr lvl="1">
              <a:buClr>
                <a:schemeClr val="bg1"/>
              </a:buClr>
            </a:pPr>
            <a:r>
              <a:rPr lang="en-US" sz="3200" dirty="0" smtClean="0">
                <a:solidFill>
                  <a:schemeClr val="bg1"/>
                </a:solidFill>
              </a:rPr>
              <a:t>Java</a:t>
            </a:r>
          </a:p>
          <a:p>
            <a:pPr lvl="1">
              <a:buClr>
                <a:schemeClr val="bg1"/>
              </a:buClr>
            </a:pPr>
            <a:r>
              <a:rPr lang="en-US" sz="3200" dirty="0" smtClean="0">
                <a:solidFill>
                  <a:schemeClr val="bg1"/>
                </a:solidFill>
              </a:rPr>
              <a:t>PHP</a:t>
            </a:r>
          </a:p>
          <a:p>
            <a:pPr lvl="1">
              <a:buClr>
                <a:schemeClr val="bg1"/>
              </a:buClr>
            </a:pPr>
            <a:r>
              <a:rPr lang="en-US" sz="3200" dirty="0" smtClean="0">
                <a:solidFill>
                  <a:schemeClr val="bg1"/>
                </a:solidFill>
              </a:rPr>
              <a:t>Many other technologies</a:t>
            </a:r>
          </a:p>
          <a:p>
            <a:pPr>
              <a:buClr>
                <a:schemeClr val="bg1"/>
              </a:buClr>
            </a:pPr>
            <a:r>
              <a:rPr lang="en-US" sz="3200" dirty="0" smtClean="0">
                <a:solidFill>
                  <a:schemeClr val="bg1"/>
                </a:solidFill>
              </a:rPr>
              <a:t>Connect easily to SaaS platforms</a:t>
            </a:r>
          </a:p>
        </p:txBody>
      </p:sp>
    </p:spTree>
    <p:extLst>
      <p:ext uri="{BB962C8B-B14F-4D97-AF65-F5344CB8AC3E}">
        <p14:creationId xmlns:p14="http://schemas.microsoft.com/office/powerpoint/2010/main" val="419252115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268289" y="288925"/>
            <a:ext cx="10003054" cy="900113"/>
          </a:xfrm>
          <a:prstGeom prst="rect">
            <a:avLst/>
          </a:prstGeom>
        </p:spPr>
        <p:txBody>
          <a:bodyPr>
            <a:noAutofit/>
          </a:bodyPr>
          <a:lstStyle/>
          <a:p>
            <a:r>
              <a:rPr lang="en-US" sz="4400" dirty="0" smtClean="0"/>
              <a:t>API Apps addresses key pains around building and consuming APIs</a:t>
            </a:r>
            <a:endParaRPr lang="en-US" sz="4400" dirty="0"/>
          </a:p>
        </p:txBody>
      </p:sp>
      <p:graphicFrame>
        <p:nvGraphicFramePr>
          <p:cNvPr id="7" name="Content Placeholder 6"/>
          <p:cNvGraphicFramePr>
            <a:graphicFrameLocks noGrp="1"/>
          </p:cNvGraphicFramePr>
          <p:nvPr>
            <p:ph idx="4294967295"/>
            <p:extLst/>
          </p:nvPr>
        </p:nvGraphicFramePr>
        <p:xfrm>
          <a:off x="555625" y="1876425"/>
          <a:ext cx="11080750" cy="421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pPr defTabSz="914225"/>
            <a:fld id="{0A164282-434E-41D4-9582-783D542A7B68}" type="slidenum">
              <a:rPr lang="en-US">
                <a:latin typeface="Segoe UI Light"/>
              </a:rPr>
              <a:pPr defTabSz="914225"/>
              <a:t>19</a:t>
            </a:fld>
            <a:endParaRPr lang="en-US">
              <a:latin typeface="Segoe UI Light"/>
            </a:endParaRPr>
          </a:p>
        </p:txBody>
      </p:sp>
    </p:spTree>
    <p:extLst>
      <p:ext uri="{BB962C8B-B14F-4D97-AF65-F5344CB8AC3E}">
        <p14:creationId xmlns:p14="http://schemas.microsoft.com/office/powerpoint/2010/main" val="2270839858"/>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5" name="Subtitle 5"/>
          <p:cNvSpPr txBox="1">
            <a:spLocks/>
          </p:cNvSpPr>
          <p:nvPr/>
        </p:nvSpPr>
        <p:spPr>
          <a:xfrm>
            <a:off x="1004888" y="2155825"/>
            <a:ext cx="11187112" cy="4416425"/>
          </a:xfrm>
          <a:prstGeom prst="rect">
            <a:avLst/>
          </a:prstGeom>
        </p:spPr>
        <p:txBody>
          <a:bodyPr numCol="2">
            <a:no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571500" indent="-571500">
              <a:buFont typeface="Wingdings" panose="05000000000000000000" pitchFamily="2" charset="2"/>
              <a:buChar char="à"/>
            </a:pPr>
            <a:r>
              <a:rPr lang="en-US" sz="4000" dirty="0" smtClean="0">
                <a:sym typeface="Wingdings" panose="05000000000000000000" pitchFamily="2" charset="2"/>
              </a:rPr>
              <a:t>App Services</a:t>
            </a:r>
          </a:p>
          <a:p>
            <a:pPr marL="571500" indent="-571500">
              <a:buFont typeface="Wingdings" panose="05000000000000000000" pitchFamily="2" charset="2"/>
              <a:buChar char="à"/>
            </a:pPr>
            <a:r>
              <a:rPr lang="en-US" sz="4000" dirty="0" smtClean="0">
                <a:sym typeface="Wingdings" panose="05000000000000000000" pitchFamily="2" charset="2"/>
              </a:rPr>
              <a:t>Why App Services</a:t>
            </a:r>
          </a:p>
          <a:p>
            <a:pPr marL="571500" indent="-571500">
              <a:buFont typeface="Wingdings" panose="05000000000000000000" pitchFamily="2" charset="2"/>
              <a:buChar char="à"/>
            </a:pPr>
            <a:r>
              <a:rPr lang="en-US" sz="4000" dirty="0" smtClean="0">
                <a:sym typeface="Wingdings" panose="05000000000000000000" pitchFamily="2" charset="2"/>
              </a:rPr>
              <a:t>Web App </a:t>
            </a:r>
          </a:p>
          <a:p>
            <a:pPr marL="571500" indent="-571500">
              <a:buFont typeface="Wingdings" panose="05000000000000000000" pitchFamily="2" charset="2"/>
              <a:buChar char="à"/>
            </a:pPr>
            <a:r>
              <a:rPr lang="en-US" sz="4000" dirty="0" smtClean="0">
                <a:sym typeface="Wingdings" panose="05000000000000000000" pitchFamily="2" charset="2"/>
              </a:rPr>
              <a:t>Web Job </a:t>
            </a:r>
          </a:p>
          <a:p>
            <a:pPr marL="571500" indent="-571500">
              <a:buFont typeface="Wingdings" panose="05000000000000000000" pitchFamily="2" charset="2"/>
              <a:buChar char="à"/>
            </a:pPr>
            <a:r>
              <a:rPr lang="en-US" sz="4000" dirty="0" smtClean="0">
                <a:sym typeface="Wingdings" panose="05000000000000000000" pitchFamily="2" charset="2"/>
              </a:rPr>
              <a:t>API App </a:t>
            </a:r>
          </a:p>
          <a:p>
            <a:pPr marL="571500" indent="-571500">
              <a:buFont typeface="Wingdings" panose="05000000000000000000" pitchFamily="2" charset="2"/>
              <a:buChar char="à"/>
            </a:pPr>
            <a:r>
              <a:rPr lang="en-US" sz="4000" dirty="0" smtClean="0">
                <a:sym typeface="Wingdings" panose="05000000000000000000" pitchFamily="2" charset="2"/>
              </a:rPr>
              <a:t>Logic App</a:t>
            </a:r>
          </a:p>
          <a:p>
            <a:pPr marL="571500" indent="-571500">
              <a:buFont typeface="Wingdings" panose="05000000000000000000" pitchFamily="2" charset="2"/>
              <a:buChar char="à"/>
            </a:pPr>
            <a:r>
              <a:rPr lang="en-US" sz="4000" dirty="0" smtClean="0">
                <a:sym typeface="Wingdings" panose="05000000000000000000" pitchFamily="2" charset="2"/>
              </a:rPr>
              <a:t>Mobile App</a:t>
            </a:r>
          </a:p>
        </p:txBody>
      </p:sp>
    </p:spTree>
    <p:extLst>
      <p:ext uri="{BB962C8B-B14F-4D97-AF65-F5344CB8AC3E}">
        <p14:creationId xmlns:p14="http://schemas.microsoft.com/office/powerpoint/2010/main" val="3574465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Simplifying Integration</a:t>
            </a:r>
            <a:endParaRPr lang="en-US" sz="4800" dirty="0"/>
          </a:p>
        </p:txBody>
      </p:sp>
      <p:sp>
        <p:nvSpPr>
          <p:cNvPr id="3" name="TextBox 2"/>
          <p:cNvSpPr txBox="1"/>
          <p:nvPr/>
        </p:nvSpPr>
        <p:spPr>
          <a:xfrm>
            <a:off x="2727767" y="208344"/>
            <a:ext cx="6736466"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smtClean="0">
                <a:solidFill>
                  <a:schemeClr val="bg1"/>
                </a:solidFill>
              </a:rPr>
              <a:t>Managed Middle Tier</a:t>
            </a:r>
          </a:p>
        </p:txBody>
      </p:sp>
      <p:pic>
        <p:nvPicPr>
          <p:cNvPr id="5" name="Picture 4"/>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55731" y="1460893"/>
            <a:ext cx="780290" cy="780290"/>
          </a:xfrm>
          <a:prstGeom prst="rect">
            <a:avLst/>
          </a:prstGeom>
        </p:spPr>
      </p:pic>
      <p:pic>
        <p:nvPicPr>
          <p:cNvPr id="6" name="Picture 5"/>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31505" y="3329469"/>
            <a:ext cx="780290" cy="780290"/>
          </a:xfrm>
          <a:prstGeom prst="rect">
            <a:avLst/>
          </a:prstGeom>
        </p:spPr>
      </p:pic>
      <p:pic>
        <p:nvPicPr>
          <p:cNvPr id="8" name="Picture 7"/>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365915" y="2413796"/>
            <a:ext cx="780290" cy="780290"/>
          </a:xfrm>
          <a:prstGeom prst="rect">
            <a:avLst/>
          </a:prstGeom>
        </p:spPr>
      </p:pic>
      <p:pic>
        <p:nvPicPr>
          <p:cNvPr id="9" name="Picture 8"/>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286235" y="4223893"/>
            <a:ext cx="780290" cy="780290"/>
          </a:xfrm>
          <a:prstGeom prst="rect">
            <a:avLst/>
          </a:prstGeom>
        </p:spPr>
      </p:pic>
      <p:sp>
        <p:nvSpPr>
          <p:cNvPr id="11" name="TextBox 10"/>
          <p:cNvSpPr txBox="1"/>
          <p:nvPr/>
        </p:nvSpPr>
        <p:spPr>
          <a:xfrm>
            <a:off x="0" y="1602039"/>
            <a:ext cx="395854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solidFill>
                  <a:schemeClr val="bg1"/>
                </a:solidFill>
                <a:latin typeface="+mj-lt"/>
              </a:rPr>
              <a:t>On Premise Applications</a:t>
            </a:r>
          </a:p>
        </p:txBody>
      </p:sp>
      <p:sp>
        <p:nvSpPr>
          <p:cNvPr id="12" name="TextBox 11"/>
          <p:cNvSpPr txBox="1"/>
          <p:nvPr/>
        </p:nvSpPr>
        <p:spPr>
          <a:xfrm>
            <a:off x="0" y="2517710"/>
            <a:ext cx="395854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latin typeface="+mj-lt"/>
              </a:rPr>
              <a:t>Databases</a:t>
            </a:r>
            <a:r>
              <a:rPr lang="en-US" sz="2400" dirty="0" smtClean="0">
                <a:solidFill>
                  <a:schemeClr val="bg1"/>
                </a:solidFill>
                <a:latin typeface="+mj-lt"/>
              </a:rPr>
              <a:t> in Azure VMs</a:t>
            </a:r>
          </a:p>
        </p:txBody>
      </p:sp>
      <p:sp>
        <p:nvSpPr>
          <p:cNvPr id="13" name="TextBox 12"/>
          <p:cNvSpPr txBox="1"/>
          <p:nvPr/>
        </p:nvSpPr>
        <p:spPr>
          <a:xfrm>
            <a:off x="0" y="3433381"/>
            <a:ext cx="287725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solidFill>
                  <a:schemeClr val="bg1"/>
                </a:solidFill>
                <a:latin typeface="+mj-lt"/>
              </a:rPr>
              <a:t>SharePoint Online</a:t>
            </a:r>
          </a:p>
        </p:txBody>
      </p:sp>
      <p:sp>
        <p:nvSpPr>
          <p:cNvPr id="14" name="TextBox 13"/>
          <p:cNvSpPr txBox="1"/>
          <p:nvPr/>
        </p:nvSpPr>
        <p:spPr>
          <a:xfrm>
            <a:off x="0" y="4349052"/>
            <a:ext cx="3593317"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solidFill>
                  <a:schemeClr val="bg1"/>
                </a:solidFill>
                <a:latin typeface="+mj-lt"/>
              </a:rPr>
              <a:t>Cloud-Hosted Web App</a:t>
            </a:r>
          </a:p>
        </p:txBody>
      </p:sp>
      <p:cxnSp>
        <p:nvCxnSpPr>
          <p:cNvPr id="17" name="Straight Arrow Connector 16"/>
          <p:cNvCxnSpPr/>
          <p:nvPr/>
        </p:nvCxnSpPr>
        <p:spPr>
          <a:xfrm>
            <a:off x="4085863" y="1888271"/>
            <a:ext cx="3912243" cy="22214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327985" y="1888271"/>
            <a:ext cx="780290" cy="780290"/>
          </a:xfrm>
          <a:prstGeom prst="rect">
            <a:avLst/>
          </a:prstGeom>
        </p:spPr>
      </p:pic>
      <p:pic>
        <p:nvPicPr>
          <p:cNvPr id="22" name="Picture 21"/>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327985" y="3927751"/>
            <a:ext cx="780290" cy="780290"/>
          </a:xfrm>
          <a:prstGeom prst="rect">
            <a:avLst/>
          </a:prstGeom>
        </p:spPr>
      </p:pic>
      <p:pic>
        <p:nvPicPr>
          <p:cNvPr id="23" name="Picture 22"/>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327985" y="2908011"/>
            <a:ext cx="780290" cy="780290"/>
          </a:xfrm>
          <a:prstGeom prst="rect">
            <a:avLst/>
          </a:prstGeom>
        </p:spPr>
      </p:pic>
      <p:cxnSp>
        <p:nvCxnSpPr>
          <p:cNvPr id="25" name="Straight Arrow Connector 24"/>
          <p:cNvCxnSpPr/>
          <p:nvPr/>
        </p:nvCxnSpPr>
        <p:spPr>
          <a:xfrm>
            <a:off x="4085863" y="2803942"/>
            <a:ext cx="4064643" cy="14582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136021" y="2357177"/>
            <a:ext cx="3862085" cy="132327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4085863" y="1888271"/>
            <a:ext cx="3912243" cy="39014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4085863" y="3298156"/>
            <a:ext cx="3912243" cy="136272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085863" y="2829535"/>
            <a:ext cx="3912243" cy="49993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bwMode="auto">
          <a:xfrm>
            <a:off x="5667274" y="1415629"/>
            <a:ext cx="746052" cy="30076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solidFill>
                  <a:schemeClr val="bg1"/>
                </a:solidFill>
                <a:ea typeface="Segoe UI" pitchFamily="34" charset="0"/>
                <a:cs typeface="Segoe UI" pitchFamily="34" charset="0"/>
              </a:rPr>
              <a:t>API App[s]</a:t>
            </a:r>
          </a:p>
        </p:txBody>
      </p:sp>
      <p:cxnSp>
        <p:nvCxnSpPr>
          <p:cNvPr id="10" name="Straight Arrow Connector 9"/>
          <p:cNvCxnSpPr/>
          <p:nvPr/>
        </p:nvCxnSpPr>
        <p:spPr>
          <a:xfrm>
            <a:off x="4085863" y="1888271"/>
            <a:ext cx="1400537" cy="1110743"/>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24" name="Straight Arrow Connector 23"/>
          <p:cNvCxnSpPr/>
          <p:nvPr/>
        </p:nvCxnSpPr>
        <p:spPr>
          <a:xfrm>
            <a:off x="4112639" y="2829535"/>
            <a:ext cx="1369557" cy="316221"/>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1" name="Straight Arrow Connector 30"/>
          <p:cNvCxnSpPr/>
          <p:nvPr/>
        </p:nvCxnSpPr>
        <p:spPr>
          <a:xfrm flipV="1">
            <a:off x="4143620" y="3355061"/>
            <a:ext cx="1280413" cy="272697"/>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28" name="Straight Arrow Connector 27"/>
          <p:cNvCxnSpPr/>
          <p:nvPr/>
        </p:nvCxnSpPr>
        <p:spPr>
          <a:xfrm flipV="1">
            <a:off x="4085863" y="3481868"/>
            <a:ext cx="1396333" cy="1153416"/>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4" name="Straight Arrow Connector 33"/>
          <p:cNvCxnSpPr/>
          <p:nvPr/>
        </p:nvCxnSpPr>
        <p:spPr>
          <a:xfrm flipV="1">
            <a:off x="6598404" y="2374637"/>
            <a:ext cx="1423084" cy="771119"/>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7" name="Straight Arrow Connector 36"/>
          <p:cNvCxnSpPr/>
          <p:nvPr/>
        </p:nvCxnSpPr>
        <p:spPr>
          <a:xfrm>
            <a:off x="6598404" y="3355061"/>
            <a:ext cx="1575484" cy="962835"/>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9" name="Straight Arrow Connector 38"/>
          <p:cNvCxnSpPr/>
          <p:nvPr/>
        </p:nvCxnSpPr>
        <p:spPr>
          <a:xfrm>
            <a:off x="6598404" y="3229734"/>
            <a:ext cx="1423084" cy="99734"/>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sp>
        <p:nvSpPr>
          <p:cNvPr id="42" name="TextBox 41"/>
          <p:cNvSpPr txBox="1"/>
          <p:nvPr/>
        </p:nvSpPr>
        <p:spPr>
          <a:xfrm>
            <a:off x="4730807" y="4423234"/>
            <a:ext cx="2774753"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smtClean="0">
                <a:solidFill>
                  <a:schemeClr val="bg1"/>
                </a:solidFill>
              </a:rPr>
              <a:t>SSO, Auth, Scale, etc.</a:t>
            </a:r>
          </a:p>
        </p:txBody>
      </p:sp>
    </p:spTree>
    <p:extLst>
      <p:ext uri="{BB962C8B-B14F-4D97-AF65-F5344CB8AC3E}">
        <p14:creationId xmlns:p14="http://schemas.microsoft.com/office/powerpoint/2010/main" val="36068865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10" presetClass="entr" presetSubtype="0" fill="hold" nodeType="withEffect">
                                  <p:stCondLst>
                                    <p:cond delay="25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250"/>
                                        <p:tgtEl>
                                          <p:spTgt spid="25"/>
                                        </p:tgtEl>
                                      </p:cBhvr>
                                    </p:animEffect>
                                  </p:childTnLst>
                                </p:cTn>
                              </p:par>
                              <p:par>
                                <p:cTn id="11" presetID="10" presetClass="entr" presetSubtype="0" fill="hold" nodeType="withEffect">
                                  <p:stCondLst>
                                    <p:cond delay="50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250"/>
                                        <p:tgtEl>
                                          <p:spTgt spid="27"/>
                                        </p:tgtEl>
                                      </p:cBhvr>
                                    </p:animEffect>
                                  </p:childTnLst>
                                </p:cTn>
                              </p:par>
                              <p:par>
                                <p:cTn id="14" presetID="10" presetClass="entr" presetSubtype="0" fill="hold" nodeType="withEffect">
                                  <p:stCondLst>
                                    <p:cond delay="75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50"/>
                                        <p:tgtEl>
                                          <p:spTgt spid="36"/>
                                        </p:tgtEl>
                                      </p:cBhvr>
                                    </p:animEffect>
                                  </p:childTnLst>
                                </p:cTn>
                              </p:par>
                              <p:par>
                                <p:cTn id="17" presetID="10" presetClass="entr" presetSubtype="0" fill="hold" nodeType="withEffect">
                                  <p:stCondLst>
                                    <p:cond delay="10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250"/>
                                        <p:tgtEl>
                                          <p:spTgt spid="33"/>
                                        </p:tgtEl>
                                      </p:cBhvr>
                                    </p:animEffect>
                                  </p:childTnLst>
                                </p:cTn>
                              </p:par>
                              <p:par>
                                <p:cTn id="20" presetID="10" presetClass="entr" presetSubtype="0" fill="hold" nodeType="withEffect">
                                  <p:stCondLst>
                                    <p:cond delay="125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25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25"/>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7"/>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3"/>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0"/>
                                        </p:tgtEl>
                                        <p:attrNameLst>
                                          <p:attrName>style.visibility</p:attrName>
                                        </p:attrNameLst>
                                      </p:cBhvr>
                                      <p:to>
                                        <p:strVal val="hidden"/>
                                      </p:to>
                                    </p:set>
                                  </p:childTnLst>
                                </p:cTn>
                              </p:par>
                              <p:par>
                                <p:cTn id="37" presetID="42"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anim calcmode="lin" valueType="num">
                                      <p:cBhvr>
                                        <p:cTn id="40" dur="500" fill="hold"/>
                                        <p:tgtEl>
                                          <p:spTgt spid="4"/>
                                        </p:tgtEl>
                                        <p:attrNameLst>
                                          <p:attrName>ppt_x</p:attrName>
                                        </p:attrNameLst>
                                      </p:cBhvr>
                                      <p:tavLst>
                                        <p:tav tm="0">
                                          <p:val>
                                            <p:strVal val="#ppt_x"/>
                                          </p:val>
                                        </p:tav>
                                        <p:tav tm="100000">
                                          <p:val>
                                            <p:strVal val="#ppt_x"/>
                                          </p:val>
                                        </p:tav>
                                      </p:tavLst>
                                    </p:anim>
                                    <p:anim calcmode="lin" valueType="num">
                                      <p:cBhvr>
                                        <p:cTn id="41" dur="500" fill="hold"/>
                                        <p:tgtEl>
                                          <p:spTgt spid="4"/>
                                        </p:tgtEl>
                                        <p:attrNameLst>
                                          <p:attrName>ppt_y</p:attrName>
                                        </p:attrNameLst>
                                      </p:cBhvr>
                                      <p:tavLst>
                                        <p:tav tm="0">
                                          <p:val>
                                            <p:strVal val="#ppt_y+.1"/>
                                          </p:val>
                                        </p:tav>
                                        <p:tav tm="100000">
                                          <p:val>
                                            <p:strVal val="#ppt_y"/>
                                          </p:val>
                                        </p:tav>
                                      </p:tavLst>
                                    </p:anim>
                                  </p:childTnLst>
                                </p:cTn>
                              </p:par>
                              <p:par>
                                <p:cTn id="42" presetID="10" presetClass="entr" presetSubtype="0" fill="hold" nodeType="withEffect">
                                  <p:stCondLst>
                                    <p:cond delay="50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10" presetClass="entr" presetSubtype="0" fill="hold" nodeType="withEffect">
                                  <p:stCondLst>
                                    <p:cond delay="50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nodeType="withEffect">
                                  <p:stCondLst>
                                    <p:cond delay="50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500"/>
                                        <p:tgtEl>
                                          <p:spTgt spid="31"/>
                                        </p:tgtEl>
                                      </p:cBhvr>
                                    </p:animEffect>
                                  </p:childTnLst>
                                </p:cTn>
                              </p:par>
                              <p:par>
                                <p:cTn id="51" presetID="10" presetClass="entr" presetSubtype="0" fill="hold" nodeType="withEffect">
                                  <p:stCondLst>
                                    <p:cond delay="50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nodeType="withEffect">
                                  <p:stCondLst>
                                    <p:cond delay="100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par>
                                <p:cTn id="57" presetID="10" presetClass="entr" presetSubtype="0" fill="hold" nodeType="withEffect">
                                  <p:stCondLst>
                                    <p:cond delay="100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par>
                                <p:cTn id="60" presetID="10" presetClass="entr" presetSubtype="0" fill="hold" nodeType="withEffect">
                                  <p:stCondLst>
                                    <p:cond delay="100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par>
                                <p:cTn id="63" presetID="10" presetClass="entr" presetSubtype="0" fill="hold" grpId="0" nodeType="withEffect">
                                  <p:stCondLst>
                                    <p:cond delay="150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2"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lumMod val="20000"/>
                    <a:lumOff val="80000"/>
                  </a:schemeClr>
                </a:solidFill>
              </a:rPr>
              <a:t>Demo</a:t>
            </a:r>
            <a:r>
              <a:rPr lang="en-US" dirty="0" smtClean="0">
                <a:solidFill>
                  <a:schemeClr val="accent3">
                    <a:lumMod val="20000"/>
                    <a:lumOff val="80000"/>
                  </a:schemeClr>
                </a:solidFill>
              </a:rPr>
              <a:t>: Creating </a:t>
            </a:r>
            <a:r>
              <a:rPr lang="en-US" dirty="0">
                <a:solidFill>
                  <a:schemeClr val="accent3">
                    <a:lumMod val="20000"/>
                    <a:lumOff val="80000"/>
                  </a:schemeClr>
                </a:solidFill>
              </a:rPr>
              <a:t>an API App</a:t>
            </a:r>
          </a:p>
        </p:txBody>
      </p:sp>
    </p:spTree>
    <p:extLst>
      <p:ext uri="{BB962C8B-B14F-4D97-AF65-F5344CB8AC3E}">
        <p14:creationId xmlns:p14="http://schemas.microsoft.com/office/powerpoint/2010/main" val="426776638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Logic Apps</a:t>
            </a:r>
            <a:endParaRPr lang="en-US" dirty="0"/>
          </a:p>
        </p:txBody>
      </p:sp>
    </p:spTree>
    <p:extLst>
      <p:ext uri="{BB962C8B-B14F-4D97-AF65-F5344CB8AC3E}">
        <p14:creationId xmlns:p14="http://schemas.microsoft.com/office/powerpoint/2010/main" val="382773659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86365" y="683457"/>
            <a:ext cx="6899756" cy="5022335"/>
          </a:xfrm>
          <a:prstGeom prst="rect">
            <a:avLst/>
          </a:prstGeom>
          <a:noFill/>
        </p:spPr>
        <p:txBody>
          <a:bodyPr wrap="square" rtlCol="0" anchor="t" anchorCtr="0">
            <a:noAutofit/>
          </a:bodyPr>
          <a:lstStyle/>
          <a:p>
            <a:pPr marL="62249" defTabSz="878526">
              <a:spcAft>
                <a:spcPts val="2353"/>
              </a:spcAft>
            </a:pPr>
            <a:r>
              <a:rPr lang="en-US" sz="3137" dirty="0" smtClean="0">
                <a:solidFill>
                  <a:srgbClr val="FFFFFF"/>
                </a:solidFill>
                <a:latin typeface="Segoe UI Light"/>
              </a:rPr>
              <a:t>Logic </a:t>
            </a:r>
            <a:r>
              <a:rPr lang="en-US" sz="3137" dirty="0">
                <a:solidFill>
                  <a:srgbClr val="FFFFFF"/>
                </a:solidFill>
                <a:latin typeface="Segoe UI Light"/>
              </a:rPr>
              <a:t>Apps for easy automation</a:t>
            </a:r>
          </a:p>
          <a:p>
            <a:pPr marL="855551" lvl="1" indent="-336145" defTabSz="878526">
              <a:spcAft>
                <a:spcPts val="2353"/>
              </a:spcAft>
              <a:buFont typeface="Arial" panose="020B0604020202020204" pitchFamily="34" charset="0"/>
              <a:buChar char="•"/>
            </a:pPr>
            <a:r>
              <a:rPr lang="en-US" sz="2353" dirty="0" smtClean="0">
                <a:solidFill>
                  <a:srgbClr val="FFFFFF"/>
                </a:solidFill>
                <a:latin typeface="Segoe UI Light"/>
              </a:rPr>
              <a:t>Quickly integrate across services and APIs</a:t>
            </a:r>
          </a:p>
          <a:p>
            <a:pPr marL="855551" lvl="1" indent="-336145" defTabSz="878526">
              <a:spcAft>
                <a:spcPts val="2353"/>
              </a:spcAft>
              <a:buFont typeface="Arial" panose="020B0604020202020204" pitchFamily="34" charset="0"/>
              <a:buChar char="•"/>
            </a:pPr>
            <a:r>
              <a:rPr lang="en-US" sz="2353" dirty="0" smtClean="0">
                <a:solidFill>
                  <a:srgbClr val="FFFFFF"/>
                </a:solidFill>
                <a:latin typeface="Segoe UI Light"/>
              </a:rPr>
              <a:t>Create workflows and logical flows for actions</a:t>
            </a:r>
          </a:p>
          <a:p>
            <a:pPr marL="855551" lvl="1" indent="-336145" defTabSz="878526">
              <a:spcAft>
                <a:spcPts val="2353"/>
              </a:spcAft>
              <a:buFont typeface="Arial" panose="020B0604020202020204" pitchFamily="34" charset="0"/>
              <a:buChar char="•"/>
            </a:pPr>
            <a:r>
              <a:rPr lang="en-US" sz="2353" dirty="0" smtClean="0">
                <a:solidFill>
                  <a:srgbClr val="FFFFFF"/>
                </a:solidFill>
                <a:latin typeface="Segoe UI Light"/>
              </a:rPr>
              <a:t>No </a:t>
            </a:r>
            <a:r>
              <a:rPr lang="en-US" sz="2353" dirty="0">
                <a:solidFill>
                  <a:srgbClr val="FFFFFF"/>
                </a:solidFill>
                <a:latin typeface="Segoe UI Light"/>
              </a:rPr>
              <a:t>code designer for rapid creation</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Dozens of pre-built templates to get started</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Out of box support for popular SaaS and on-premises apps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Use with custom API apps of your own</a:t>
            </a:r>
          </a:p>
          <a:p>
            <a:pPr marL="855551" lvl="1" indent="-336145" defTabSz="878526">
              <a:spcAft>
                <a:spcPts val="2353"/>
              </a:spcAft>
              <a:buFont typeface="Arial" panose="020B0604020202020204" pitchFamily="34" charset="0"/>
              <a:buChar char="•"/>
            </a:pPr>
            <a:r>
              <a:rPr lang="en-US" sz="2353" dirty="0" err="1">
                <a:solidFill>
                  <a:srgbClr val="FFFFFF"/>
                </a:solidFill>
                <a:latin typeface="Segoe UI Light"/>
              </a:rPr>
              <a:t>Biztalk</a:t>
            </a:r>
            <a:r>
              <a:rPr lang="en-US" sz="2353" dirty="0">
                <a:solidFill>
                  <a:srgbClr val="FFFFFF"/>
                </a:solidFill>
                <a:latin typeface="Segoe UI Light"/>
              </a:rPr>
              <a:t> APIs for expert integration scenarios</a:t>
            </a:r>
          </a:p>
        </p:txBody>
      </p:sp>
      <p:sp>
        <p:nvSpPr>
          <p:cNvPr id="5" name="Rectangle 4"/>
          <p:cNvSpPr/>
          <p:nvPr/>
        </p:nvSpPr>
        <p:spPr>
          <a:xfrm>
            <a:off x="1339677" y="3703489"/>
            <a:ext cx="2809167" cy="816506"/>
          </a:xfrm>
          <a:prstGeom prst="rect">
            <a:avLst/>
          </a:prstGeom>
        </p:spPr>
        <p:txBody>
          <a:bodyPr wrap="none">
            <a:spAutoFit/>
          </a:bodyPr>
          <a:lstStyle/>
          <a:p>
            <a:pPr algn="ctr" defTabSz="878526"/>
            <a:r>
              <a:rPr lang="en-US" sz="2353" dirty="0">
                <a:solidFill>
                  <a:srgbClr val="FFFFFF"/>
                </a:solidFill>
                <a:latin typeface="Segoe UI Light"/>
              </a:rPr>
              <a:t>Automate SaaS and</a:t>
            </a:r>
          </a:p>
          <a:p>
            <a:pPr algn="ctr" defTabSz="878526"/>
            <a:r>
              <a:rPr lang="en-US" sz="2353" dirty="0">
                <a:solidFill>
                  <a:srgbClr val="FFFFFF"/>
                </a:solidFill>
                <a:latin typeface="Segoe UI Light"/>
              </a:rPr>
              <a:t>on-premises systems</a:t>
            </a:r>
          </a:p>
        </p:txBody>
      </p:sp>
      <p:grpSp>
        <p:nvGrpSpPr>
          <p:cNvPr id="6" name="Group 5"/>
          <p:cNvGrpSpPr/>
          <p:nvPr/>
        </p:nvGrpSpPr>
        <p:grpSpPr>
          <a:xfrm>
            <a:off x="1452400" y="2285373"/>
            <a:ext cx="2583710" cy="1289751"/>
            <a:chOff x="8878944" y="3895961"/>
            <a:chExt cx="2635519" cy="1315613"/>
          </a:xfrm>
        </p:grpSpPr>
        <p:sp>
          <p:nvSpPr>
            <p:cNvPr id="7" name="TextBox 6"/>
            <p:cNvSpPr txBox="1"/>
            <p:nvPr/>
          </p:nvSpPr>
          <p:spPr>
            <a:xfrm>
              <a:off x="8878944" y="4823445"/>
              <a:ext cx="2635519" cy="388129"/>
            </a:xfrm>
            <a:prstGeom prst="rect">
              <a:avLst/>
            </a:prstGeom>
            <a:noFill/>
          </p:spPr>
          <p:txBody>
            <a:bodyPr wrap="square" rtlCol="0">
              <a:spAutoFit/>
            </a:bodyPr>
            <a:lstStyle/>
            <a:p>
              <a:pPr algn="ctr" defTabSz="896386">
                <a:defRPr/>
              </a:pPr>
              <a:r>
                <a:rPr lang="en-US" sz="1836" b="1" kern="0" cap="all" dirty="0">
                  <a:solidFill>
                    <a:srgbClr val="FFFFFF"/>
                  </a:solidFill>
                </a:rPr>
                <a:t>LOGIC Apps</a:t>
              </a:r>
            </a:p>
          </p:txBody>
        </p:sp>
        <p:pic>
          <p:nvPicPr>
            <p:cNvPr id="8" name="Picture 7"/>
            <p:cNvPicPr>
              <a:picLocks noChangeAspect="1"/>
            </p:cNvPicPr>
            <p:nvPr/>
          </p:nvPicPr>
          <p:blipFill>
            <a:blip r:embed="rId3"/>
            <a:stretch>
              <a:fillRect/>
            </a:stretch>
          </p:blipFill>
          <p:spPr>
            <a:xfrm>
              <a:off x="9803408" y="3895961"/>
              <a:ext cx="727877" cy="727065"/>
            </a:xfrm>
            <a:prstGeom prst="rect">
              <a:avLst/>
            </a:prstGeom>
          </p:spPr>
        </p:pic>
      </p:grpSp>
    </p:spTree>
    <p:extLst>
      <p:ext uri="{BB962C8B-B14F-4D97-AF65-F5344CB8AC3E}">
        <p14:creationId xmlns:p14="http://schemas.microsoft.com/office/powerpoint/2010/main" val="270936976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0975" y="488"/>
            <a:ext cx="5490339" cy="6862924"/>
          </a:xfrm>
          <a:prstGeom prst="rect">
            <a:avLst/>
          </a:prstGeom>
        </p:spPr>
      </p:pic>
      <p:sp>
        <p:nvSpPr>
          <p:cNvPr id="5" name="TextBox 4"/>
          <p:cNvSpPr txBox="1">
            <a:spLocks/>
          </p:cNvSpPr>
          <p:nvPr/>
        </p:nvSpPr>
        <p:spPr>
          <a:xfrm>
            <a:off x="456265" y="1601068"/>
            <a:ext cx="6244025" cy="2594817"/>
          </a:xfrm>
          <a:prstGeom prst="rect">
            <a:avLst/>
          </a:prstGeom>
          <a:noFill/>
        </p:spPr>
        <p:txBody>
          <a:bodyPr wrap="square" lIns="179285" tIns="143428" rIns="179285" bIns="143428" numCol="3" rtlCol="0">
            <a:noAutofit/>
          </a:bodyPr>
          <a:lstStyle/>
          <a:p>
            <a:pPr marL="280121" indent="-280121" defTabSz="914367">
              <a:spcAft>
                <a:spcPts val="147"/>
              </a:spcAft>
              <a:buFont typeface="Arial" panose="020B0604020202020204" pitchFamily="34" charset="0"/>
              <a:buChar char="•"/>
            </a:pPr>
            <a:r>
              <a:rPr lang="en-US" sz="1176" dirty="0">
                <a:solidFill>
                  <a:srgbClr val="FFFFFF"/>
                </a:solidFill>
              </a:rPr>
              <a:t>Box</a:t>
            </a:r>
          </a:p>
          <a:p>
            <a:pPr marL="280121" indent="-280121" defTabSz="914367">
              <a:spcAft>
                <a:spcPts val="147"/>
              </a:spcAft>
              <a:buFont typeface="Arial" panose="020B0604020202020204" pitchFamily="34" charset="0"/>
              <a:buChar char="•"/>
            </a:pPr>
            <a:r>
              <a:rPr lang="en-US" sz="1176" dirty="0">
                <a:solidFill>
                  <a:srgbClr val="FFFFFF"/>
                </a:solidFill>
              </a:rPr>
              <a:t>Chatter</a:t>
            </a:r>
          </a:p>
          <a:p>
            <a:pPr marL="280121" indent="-280121" defTabSz="914367">
              <a:spcAft>
                <a:spcPts val="147"/>
              </a:spcAft>
              <a:buFont typeface="Arial" panose="020B0604020202020204" pitchFamily="34" charset="0"/>
              <a:buChar char="•"/>
            </a:pPr>
            <a:r>
              <a:rPr lang="en-US" sz="1176" dirty="0">
                <a:solidFill>
                  <a:srgbClr val="FFFFFF"/>
                </a:solidFill>
              </a:rPr>
              <a:t>Delay</a:t>
            </a:r>
          </a:p>
          <a:p>
            <a:pPr marL="280121" indent="-280121" defTabSz="914367">
              <a:spcAft>
                <a:spcPts val="147"/>
              </a:spcAft>
              <a:buFont typeface="Arial" panose="020B0604020202020204" pitchFamily="34" charset="0"/>
              <a:buChar char="•"/>
            </a:pPr>
            <a:r>
              <a:rPr lang="en-US" sz="1176" dirty="0">
                <a:solidFill>
                  <a:srgbClr val="FFFFFF"/>
                </a:solidFill>
              </a:rPr>
              <a:t>Dropbox</a:t>
            </a:r>
          </a:p>
          <a:p>
            <a:pPr marL="280121" indent="-280121" defTabSz="914367">
              <a:spcAft>
                <a:spcPts val="147"/>
              </a:spcAft>
              <a:buFont typeface="Arial" panose="020B0604020202020204" pitchFamily="34" charset="0"/>
              <a:buChar char="•"/>
            </a:pPr>
            <a:r>
              <a:rPr lang="en-US" sz="1176" dirty="0">
                <a:solidFill>
                  <a:srgbClr val="FFFFFF"/>
                </a:solidFill>
              </a:rPr>
              <a:t>Azure HD Insight</a:t>
            </a:r>
          </a:p>
          <a:p>
            <a:pPr marL="280121" indent="-280121" defTabSz="914367">
              <a:spcAft>
                <a:spcPts val="147"/>
              </a:spcAft>
              <a:buFont typeface="Arial" panose="020B0604020202020204" pitchFamily="34" charset="0"/>
              <a:buChar char="•"/>
            </a:pPr>
            <a:r>
              <a:rPr lang="en-US" sz="1176" dirty="0" err="1">
                <a:solidFill>
                  <a:srgbClr val="FFFFFF"/>
                </a:solidFill>
              </a:rPr>
              <a:t>Marketo</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Azure Media Services</a:t>
            </a:r>
          </a:p>
          <a:p>
            <a:pPr marL="280121" indent="-280121" defTabSz="914367">
              <a:spcAft>
                <a:spcPts val="147"/>
              </a:spcAft>
              <a:buFont typeface="Arial" panose="020B0604020202020204" pitchFamily="34" charset="0"/>
              <a:buChar char="•"/>
            </a:pPr>
            <a:r>
              <a:rPr lang="en-US" sz="1176" dirty="0">
                <a:solidFill>
                  <a:srgbClr val="FFFFFF"/>
                </a:solidFill>
              </a:rPr>
              <a:t>OneDrive</a:t>
            </a:r>
          </a:p>
          <a:p>
            <a:pPr marL="280121" indent="-280121" defTabSz="914367">
              <a:spcAft>
                <a:spcPts val="147"/>
              </a:spcAft>
              <a:buFont typeface="Arial" panose="020B0604020202020204" pitchFamily="34" charset="0"/>
              <a:buChar char="•"/>
            </a:pPr>
            <a:r>
              <a:rPr lang="en-US" sz="1176" dirty="0">
                <a:solidFill>
                  <a:srgbClr val="FFFFFF"/>
                </a:solidFill>
              </a:rPr>
              <a:t>SharePoint </a:t>
            </a:r>
          </a:p>
          <a:p>
            <a:pPr marL="280121" indent="-280121" defTabSz="914367">
              <a:spcAft>
                <a:spcPts val="147"/>
              </a:spcAft>
              <a:buFont typeface="Arial" panose="020B0604020202020204" pitchFamily="34" charset="0"/>
              <a:buChar char="•"/>
            </a:pPr>
            <a:r>
              <a:rPr lang="en-US" sz="1176" dirty="0">
                <a:solidFill>
                  <a:srgbClr val="FFFFFF"/>
                </a:solidFill>
              </a:rPr>
              <a:t>SQL Server</a:t>
            </a:r>
          </a:p>
          <a:p>
            <a:pPr marL="280121" indent="-280121" defTabSz="914367">
              <a:spcAft>
                <a:spcPts val="147"/>
              </a:spcAft>
              <a:buFont typeface="Arial" panose="020B0604020202020204" pitchFamily="34" charset="0"/>
              <a:buChar char="•"/>
            </a:pPr>
            <a:r>
              <a:rPr lang="en-US" sz="1176" dirty="0">
                <a:solidFill>
                  <a:srgbClr val="FFFFFF"/>
                </a:solidFill>
              </a:rPr>
              <a:t>Office 365</a:t>
            </a:r>
          </a:p>
          <a:p>
            <a:pPr marL="280121" indent="-280121" defTabSz="914367">
              <a:spcAft>
                <a:spcPts val="147"/>
              </a:spcAft>
              <a:buFont typeface="Arial" panose="020B0604020202020204" pitchFamily="34" charset="0"/>
              <a:buChar char="•"/>
            </a:pPr>
            <a:r>
              <a:rPr lang="en-US" sz="1176" dirty="0">
                <a:solidFill>
                  <a:srgbClr val="FFFFFF"/>
                </a:solidFill>
              </a:rPr>
              <a:t>Oracle</a:t>
            </a:r>
          </a:p>
          <a:p>
            <a:pPr marL="280121" indent="-280121" defTabSz="914367">
              <a:spcAft>
                <a:spcPts val="147"/>
              </a:spcAft>
              <a:buFont typeface="Arial" panose="020B0604020202020204" pitchFamily="34" charset="0"/>
              <a:buChar char="•"/>
            </a:pPr>
            <a:r>
              <a:rPr lang="en-US" sz="1176" dirty="0">
                <a:solidFill>
                  <a:srgbClr val="FFFFFF"/>
                </a:solidFill>
              </a:rPr>
              <a:t>QuickBooks</a:t>
            </a:r>
          </a:p>
          <a:p>
            <a:pPr marL="280121" indent="-280121" defTabSz="914367">
              <a:spcAft>
                <a:spcPts val="147"/>
              </a:spcAft>
              <a:buFont typeface="Arial" panose="020B0604020202020204" pitchFamily="34" charset="0"/>
              <a:buChar char="•"/>
            </a:pPr>
            <a:r>
              <a:rPr lang="en-US" sz="1176" dirty="0" err="1">
                <a:solidFill>
                  <a:srgbClr val="FFFFFF"/>
                </a:solidFill>
              </a:rPr>
              <a:t>SalesForce</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Sugar CRM </a:t>
            </a:r>
          </a:p>
          <a:p>
            <a:pPr marL="280121" indent="-280121" defTabSz="914367">
              <a:spcAft>
                <a:spcPts val="147"/>
              </a:spcAft>
              <a:buFont typeface="Arial" panose="020B0604020202020204" pitchFamily="34" charset="0"/>
              <a:buChar char="•"/>
            </a:pPr>
            <a:r>
              <a:rPr lang="en-US" sz="1176" dirty="0">
                <a:solidFill>
                  <a:srgbClr val="FFFFFF"/>
                </a:solidFill>
              </a:rPr>
              <a:t>SAP</a:t>
            </a:r>
          </a:p>
          <a:p>
            <a:pPr marL="280121" indent="-280121" defTabSz="914367">
              <a:spcAft>
                <a:spcPts val="147"/>
              </a:spcAft>
              <a:buFont typeface="Arial" panose="020B0604020202020204" pitchFamily="34" charset="0"/>
              <a:buChar char="•"/>
            </a:pPr>
            <a:r>
              <a:rPr lang="en-US" sz="1176" dirty="0">
                <a:solidFill>
                  <a:srgbClr val="FFFFFF"/>
                </a:solidFill>
              </a:rPr>
              <a:t>Azure Service Bus</a:t>
            </a:r>
          </a:p>
          <a:p>
            <a:pPr marL="280121" indent="-280121" defTabSz="914367">
              <a:spcAft>
                <a:spcPts val="147"/>
              </a:spcAft>
              <a:buFont typeface="Arial" panose="020B0604020202020204" pitchFamily="34" charset="0"/>
              <a:buChar char="•"/>
            </a:pPr>
            <a:r>
              <a:rPr lang="en-US" sz="1176" dirty="0">
                <a:solidFill>
                  <a:srgbClr val="FFFFFF"/>
                </a:solidFill>
              </a:rPr>
              <a:t>Azure Storage</a:t>
            </a:r>
          </a:p>
          <a:p>
            <a:pPr marL="280121" indent="-280121" defTabSz="914367">
              <a:spcAft>
                <a:spcPts val="147"/>
              </a:spcAft>
              <a:buFont typeface="Arial" panose="020B0604020202020204" pitchFamily="34" charset="0"/>
              <a:buChar char="•"/>
            </a:pPr>
            <a:r>
              <a:rPr lang="en-US" sz="1176" dirty="0">
                <a:solidFill>
                  <a:srgbClr val="FFFFFF"/>
                </a:solidFill>
              </a:rPr>
              <a:t>Timer / Recurrence</a:t>
            </a:r>
          </a:p>
          <a:p>
            <a:pPr marL="280121" indent="-280121" defTabSz="914367">
              <a:spcAft>
                <a:spcPts val="147"/>
              </a:spcAft>
              <a:buFont typeface="Arial" panose="020B0604020202020204" pitchFamily="34" charset="0"/>
              <a:buChar char="•"/>
            </a:pPr>
            <a:r>
              <a:rPr lang="en-US" sz="1176" dirty="0" err="1">
                <a:solidFill>
                  <a:srgbClr val="FFFFFF"/>
                </a:solidFill>
              </a:rPr>
              <a:t>Twilio</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Twitter</a:t>
            </a:r>
          </a:p>
          <a:p>
            <a:pPr marL="280121" indent="-280121" defTabSz="914367">
              <a:spcAft>
                <a:spcPts val="147"/>
              </a:spcAft>
              <a:buFont typeface="Arial" panose="020B0604020202020204" pitchFamily="34" charset="0"/>
              <a:buChar char="•"/>
            </a:pPr>
            <a:r>
              <a:rPr lang="en-US" sz="1176" dirty="0">
                <a:solidFill>
                  <a:srgbClr val="FFFFFF"/>
                </a:solidFill>
              </a:rPr>
              <a:t>IBM DB2 </a:t>
            </a:r>
          </a:p>
          <a:p>
            <a:pPr marL="280121" indent="-280121" defTabSz="914367">
              <a:spcAft>
                <a:spcPts val="147"/>
              </a:spcAft>
              <a:buFont typeface="Arial" panose="020B0604020202020204" pitchFamily="34" charset="0"/>
              <a:buChar char="•"/>
            </a:pPr>
            <a:r>
              <a:rPr lang="en-US" sz="1176" dirty="0">
                <a:solidFill>
                  <a:srgbClr val="FFFFFF"/>
                </a:solidFill>
              </a:rPr>
              <a:t>Informix</a:t>
            </a:r>
          </a:p>
          <a:p>
            <a:pPr marL="280121" indent="-280121" defTabSz="914367">
              <a:spcAft>
                <a:spcPts val="147"/>
              </a:spcAft>
              <a:buFont typeface="Arial" panose="020B0604020202020204" pitchFamily="34" charset="0"/>
              <a:buChar char="•"/>
            </a:pPr>
            <a:r>
              <a:rPr lang="en-US" sz="1176" dirty="0" err="1">
                <a:solidFill>
                  <a:srgbClr val="FFFFFF"/>
                </a:solidFill>
              </a:rPr>
              <a:t>Websphere</a:t>
            </a:r>
            <a:r>
              <a:rPr lang="en-US" sz="1176" dirty="0">
                <a:solidFill>
                  <a:srgbClr val="FFFFFF"/>
                </a:solidFill>
              </a:rPr>
              <a:t> MQ</a:t>
            </a:r>
          </a:p>
          <a:p>
            <a:pPr marL="280121" indent="-280121" defTabSz="914367">
              <a:spcAft>
                <a:spcPts val="147"/>
              </a:spcAft>
              <a:buFont typeface="Arial" panose="020B0604020202020204" pitchFamily="34" charset="0"/>
              <a:buChar char="•"/>
            </a:pPr>
            <a:r>
              <a:rPr lang="en-US" sz="1176" dirty="0">
                <a:solidFill>
                  <a:srgbClr val="FFFFFF"/>
                </a:solidFill>
              </a:rPr>
              <a:t>Azure Web Jobs</a:t>
            </a:r>
          </a:p>
          <a:p>
            <a:pPr marL="280121" indent="-280121" defTabSz="914367">
              <a:spcAft>
                <a:spcPts val="147"/>
              </a:spcAft>
              <a:buFont typeface="Arial" panose="020B0604020202020204" pitchFamily="34" charset="0"/>
              <a:buChar char="•"/>
            </a:pPr>
            <a:r>
              <a:rPr lang="en-US" sz="1176" dirty="0">
                <a:solidFill>
                  <a:srgbClr val="FFFFFF"/>
                </a:solidFill>
              </a:rPr>
              <a:t>Yammer</a:t>
            </a:r>
          </a:p>
          <a:p>
            <a:pPr marL="280121" indent="-280121" defTabSz="914367">
              <a:spcAft>
                <a:spcPts val="147"/>
              </a:spcAft>
              <a:buFont typeface="Arial" panose="020B0604020202020204" pitchFamily="34" charset="0"/>
              <a:buChar char="•"/>
            </a:pPr>
            <a:r>
              <a:rPr lang="en-US" sz="1176" dirty="0">
                <a:solidFill>
                  <a:srgbClr val="FFFFFF"/>
                </a:solidFill>
              </a:rPr>
              <a:t>Dynamics CRM</a:t>
            </a:r>
          </a:p>
          <a:p>
            <a:pPr marL="280121" indent="-280121" defTabSz="914367">
              <a:spcAft>
                <a:spcPts val="147"/>
              </a:spcAft>
              <a:buFont typeface="Arial" panose="020B0604020202020204" pitchFamily="34" charset="0"/>
              <a:buChar char="•"/>
            </a:pPr>
            <a:r>
              <a:rPr lang="en-US" sz="1176" dirty="0">
                <a:solidFill>
                  <a:srgbClr val="FFFFFF"/>
                </a:solidFill>
              </a:rPr>
              <a:t>Dynamics AX</a:t>
            </a:r>
          </a:p>
          <a:p>
            <a:pPr marL="280121" indent="-280121" defTabSz="914367">
              <a:spcAft>
                <a:spcPts val="147"/>
              </a:spcAft>
              <a:buFont typeface="Arial" panose="020B0604020202020204" pitchFamily="34" charset="0"/>
              <a:buChar char="•"/>
            </a:pPr>
            <a:r>
              <a:rPr lang="en-US" sz="1176" dirty="0">
                <a:solidFill>
                  <a:srgbClr val="FFFFFF"/>
                </a:solidFill>
              </a:rPr>
              <a:t>Hybrid Connectivity</a:t>
            </a: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p:txBody>
      </p:sp>
      <p:sp>
        <p:nvSpPr>
          <p:cNvPr id="4" name="Rectangle 3"/>
          <p:cNvSpPr/>
          <p:nvPr/>
        </p:nvSpPr>
        <p:spPr>
          <a:xfrm>
            <a:off x="543489" y="4867564"/>
            <a:ext cx="1750818" cy="1435906"/>
          </a:xfrm>
          <a:prstGeom prst="rect">
            <a:avLst/>
          </a:prstGeom>
        </p:spPr>
        <p:txBody>
          <a:bodyPr wrap="square">
            <a:spAutoFit/>
          </a:bodyPr>
          <a:lstStyle/>
          <a:p>
            <a:pPr marL="280121" indent="-280121" defTabSz="914367">
              <a:spcAft>
                <a:spcPts val="147"/>
              </a:spcAft>
              <a:buFont typeface="Arial" panose="020B0604020202020204" pitchFamily="34" charset="0"/>
              <a:buChar char="•"/>
            </a:pPr>
            <a:r>
              <a:rPr lang="en-US" sz="1176" dirty="0">
                <a:solidFill>
                  <a:srgbClr val="FFFFFF"/>
                </a:solidFill>
              </a:rPr>
              <a:t>HTTP, HTTPS </a:t>
            </a:r>
          </a:p>
          <a:p>
            <a:pPr marL="280121" indent="-280121" defTabSz="914367">
              <a:spcAft>
                <a:spcPts val="147"/>
              </a:spcAft>
              <a:buFont typeface="Arial" panose="020B0604020202020204" pitchFamily="34" charset="0"/>
              <a:buChar char="•"/>
            </a:pPr>
            <a:r>
              <a:rPr lang="en-US" sz="1176" dirty="0">
                <a:solidFill>
                  <a:srgbClr val="FFFFFF"/>
                </a:solidFill>
              </a:rPr>
              <a:t>File</a:t>
            </a:r>
          </a:p>
          <a:p>
            <a:pPr marL="280121" indent="-280121" defTabSz="914367">
              <a:spcAft>
                <a:spcPts val="147"/>
              </a:spcAft>
              <a:buFont typeface="Arial" panose="020B0604020202020204" pitchFamily="34" charset="0"/>
              <a:buChar char="•"/>
            </a:pPr>
            <a:r>
              <a:rPr lang="en-US" sz="1176" dirty="0">
                <a:solidFill>
                  <a:srgbClr val="FFFFFF"/>
                </a:solidFill>
              </a:rPr>
              <a:t>Flat File</a:t>
            </a:r>
          </a:p>
          <a:p>
            <a:pPr marL="280121" indent="-280121" defTabSz="914367">
              <a:spcAft>
                <a:spcPts val="147"/>
              </a:spcAft>
              <a:buFont typeface="Arial" panose="020B0604020202020204" pitchFamily="34" charset="0"/>
              <a:buChar char="•"/>
            </a:pPr>
            <a:r>
              <a:rPr lang="en-US" sz="1176" dirty="0">
                <a:solidFill>
                  <a:srgbClr val="FFFFFF"/>
                </a:solidFill>
              </a:rPr>
              <a:t>FTP, SFTP</a:t>
            </a:r>
          </a:p>
          <a:p>
            <a:pPr marL="280121" indent="-280121" defTabSz="914367">
              <a:spcAft>
                <a:spcPts val="147"/>
              </a:spcAft>
              <a:buFont typeface="Arial" panose="020B0604020202020204" pitchFamily="34" charset="0"/>
              <a:buChar char="•"/>
            </a:pPr>
            <a:r>
              <a:rPr lang="en-US" sz="1176" dirty="0">
                <a:solidFill>
                  <a:srgbClr val="FFFFFF"/>
                </a:solidFill>
              </a:rPr>
              <a:t>POP3/IMAP</a:t>
            </a:r>
          </a:p>
          <a:p>
            <a:pPr marL="280121" indent="-280121" defTabSz="914367">
              <a:spcAft>
                <a:spcPts val="147"/>
              </a:spcAft>
              <a:buFont typeface="Arial" panose="020B0604020202020204" pitchFamily="34" charset="0"/>
              <a:buChar char="•"/>
            </a:pPr>
            <a:r>
              <a:rPr lang="en-US" sz="1176" dirty="0">
                <a:solidFill>
                  <a:srgbClr val="FFFFFF"/>
                </a:solidFill>
              </a:rPr>
              <a:t>SMTP</a:t>
            </a:r>
          </a:p>
          <a:p>
            <a:pPr marL="280121" indent="-280121" defTabSz="914367">
              <a:spcAft>
                <a:spcPts val="147"/>
              </a:spcAft>
              <a:buFont typeface="Arial" panose="020B0604020202020204" pitchFamily="34" charset="0"/>
              <a:buChar char="•"/>
            </a:pPr>
            <a:r>
              <a:rPr lang="en-US" sz="1176" dirty="0">
                <a:solidFill>
                  <a:srgbClr val="FFFFFF"/>
                </a:solidFill>
              </a:rPr>
              <a:t>SOAP + WCF</a:t>
            </a:r>
          </a:p>
        </p:txBody>
      </p:sp>
      <p:sp>
        <p:nvSpPr>
          <p:cNvPr id="7" name="Rectangle 6"/>
          <p:cNvSpPr/>
          <p:nvPr/>
        </p:nvSpPr>
        <p:spPr>
          <a:xfrm>
            <a:off x="2824238" y="4867564"/>
            <a:ext cx="3876053" cy="1254959"/>
          </a:xfrm>
          <a:prstGeom prst="rect">
            <a:avLst/>
          </a:prstGeom>
        </p:spPr>
        <p:txBody>
          <a:bodyPr wrap="square" numCol="2">
            <a:spAutoFit/>
          </a:bodyPr>
          <a:lstStyle/>
          <a:p>
            <a:pPr marL="280121" indent="-280121" defTabSz="914367">
              <a:spcAft>
                <a:spcPts val="147"/>
              </a:spcAft>
              <a:buFont typeface="Arial" panose="020B0604020202020204" pitchFamily="34" charset="0"/>
              <a:buChar char="•"/>
            </a:pPr>
            <a:r>
              <a:rPr lang="en-US" sz="1176" dirty="0">
                <a:solidFill>
                  <a:srgbClr val="FFFFFF"/>
                </a:solidFill>
              </a:rPr>
              <a:t>Batching / </a:t>
            </a:r>
            <a:r>
              <a:rPr lang="en-US" sz="1176" dirty="0" err="1">
                <a:solidFill>
                  <a:srgbClr val="FFFFFF"/>
                </a:solidFill>
              </a:rPr>
              <a:t>Debatching</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Validate</a:t>
            </a:r>
          </a:p>
          <a:p>
            <a:pPr marL="280121" indent="-280121" defTabSz="914367">
              <a:spcAft>
                <a:spcPts val="147"/>
              </a:spcAft>
              <a:buFont typeface="Arial" panose="020B0604020202020204" pitchFamily="34" charset="0"/>
              <a:buChar char="•"/>
            </a:pPr>
            <a:r>
              <a:rPr lang="en-US" sz="1176" dirty="0">
                <a:solidFill>
                  <a:srgbClr val="FFFFFF"/>
                </a:solidFill>
              </a:rPr>
              <a:t>Extract (XPath)</a:t>
            </a:r>
          </a:p>
          <a:p>
            <a:pPr marL="280121" indent="-280121" defTabSz="914367">
              <a:spcAft>
                <a:spcPts val="147"/>
              </a:spcAft>
              <a:buFont typeface="Arial" panose="020B0604020202020204" pitchFamily="34" charset="0"/>
              <a:buChar char="•"/>
            </a:pPr>
            <a:r>
              <a:rPr lang="en-US" sz="1176" dirty="0">
                <a:solidFill>
                  <a:srgbClr val="FFFFFF"/>
                </a:solidFill>
              </a:rPr>
              <a:t>Transform (+Mapper)</a:t>
            </a:r>
          </a:p>
          <a:p>
            <a:pPr marL="280121" indent="-280121" defTabSz="914367">
              <a:spcAft>
                <a:spcPts val="147"/>
              </a:spcAft>
              <a:buFont typeface="Arial" panose="020B0604020202020204" pitchFamily="34" charset="0"/>
              <a:buChar char="•"/>
            </a:pPr>
            <a:r>
              <a:rPr lang="en-US" sz="1176" dirty="0">
                <a:solidFill>
                  <a:srgbClr val="FFFFFF"/>
                </a:solidFill>
              </a:rPr>
              <a:t>Convert (XML-JSON)</a:t>
            </a:r>
          </a:p>
          <a:p>
            <a:pPr marL="280121" indent="-280121" defTabSz="914367">
              <a:spcAft>
                <a:spcPts val="147"/>
              </a:spcAft>
              <a:buFont typeface="Arial" panose="020B0604020202020204" pitchFamily="34" charset="0"/>
              <a:buChar char="•"/>
            </a:pPr>
            <a:r>
              <a:rPr lang="en-US" sz="1176" dirty="0">
                <a:solidFill>
                  <a:srgbClr val="FFFFFF"/>
                </a:solidFill>
              </a:rPr>
              <a:t>Convert (XML-FF)</a:t>
            </a:r>
          </a:p>
          <a:p>
            <a:pPr marL="280121" indent="-280121" defTabSz="914367">
              <a:spcAft>
                <a:spcPts val="147"/>
              </a:spcAft>
              <a:buFont typeface="Arial" panose="020B0604020202020204" pitchFamily="34" charset="0"/>
              <a:buChar char="•"/>
            </a:pPr>
            <a:r>
              <a:rPr lang="en-US" sz="1176" dirty="0">
                <a:solidFill>
                  <a:srgbClr val="FFFFFF"/>
                </a:solidFill>
              </a:rPr>
              <a:t>X12</a:t>
            </a:r>
          </a:p>
          <a:p>
            <a:pPr marL="280121" indent="-280121" defTabSz="914367">
              <a:spcAft>
                <a:spcPts val="147"/>
              </a:spcAft>
              <a:buFont typeface="Arial" panose="020B0604020202020204" pitchFamily="34" charset="0"/>
              <a:buChar char="•"/>
            </a:pPr>
            <a:r>
              <a:rPr lang="en-US" sz="1176" dirty="0">
                <a:solidFill>
                  <a:srgbClr val="FFFFFF"/>
                </a:solidFill>
              </a:rPr>
              <a:t>EDIFACT</a:t>
            </a:r>
          </a:p>
          <a:p>
            <a:pPr marL="280121" indent="-280121" defTabSz="914367">
              <a:spcAft>
                <a:spcPts val="147"/>
              </a:spcAft>
              <a:buFont typeface="Arial" panose="020B0604020202020204" pitchFamily="34" charset="0"/>
              <a:buChar char="•"/>
            </a:pPr>
            <a:r>
              <a:rPr lang="en-US" sz="1176" dirty="0">
                <a:solidFill>
                  <a:srgbClr val="FFFFFF"/>
                </a:solidFill>
              </a:rPr>
              <a:t>AS2</a:t>
            </a:r>
          </a:p>
          <a:p>
            <a:pPr marL="280121" indent="-280121" defTabSz="914367">
              <a:spcAft>
                <a:spcPts val="147"/>
              </a:spcAft>
              <a:buFont typeface="Arial" panose="020B0604020202020204" pitchFamily="34" charset="0"/>
              <a:buChar char="•"/>
            </a:pPr>
            <a:r>
              <a:rPr lang="en-US" sz="1176" dirty="0">
                <a:solidFill>
                  <a:srgbClr val="FFFFFF"/>
                </a:solidFill>
              </a:rPr>
              <a:t>TPMOM</a:t>
            </a:r>
          </a:p>
          <a:p>
            <a:pPr marL="280121" indent="-280121" defTabSz="914367">
              <a:spcAft>
                <a:spcPts val="147"/>
              </a:spcAft>
              <a:buFont typeface="Arial" panose="020B0604020202020204" pitchFamily="34" charset="0"/>
              <a:buChar char="•"/>
            </a:pPr>
            <a:r>
              <a:rPr lang="en-US" sz="1176" dirty="0">
                <a:solidFill>
                  <a:srgbClr val="FFFFFF"/>
                </a:solidFill>
              </a:rPr>
              <a:t>Rules Engine</a:t>
            </a:r>
          </a:p>
        </p:txBody>
      </p:sp>
      <p:sp>
        <p:nvSpPr>
          <p:cNvPr id="8" name="Rectangle 7"/>
          <p:cNvSpPr/>
          <p:nvPr/>
        </p:nvSpPr>
        <p:spPr>
          <a:xfrm>
            <a:off x="482955" y="1346034"/>
            <a:ext cx="1313893" cy="334916"/>
          </a:xfrm>
          <a:prstGeom prst="rect">
            <a:avLst/>
          </a:prstGeom>
        </p:spPr>
        <p:txBody>
          <a:bodyPr wrap="none">
            <a:spAutoFit/>
          </a:bodyPr>
          <a:lstStyle/>
          <a:p>
            <a:pPr defTabSz="914367">
              <a:lnSpc>
                <a:spcPct val="90000"/>
              </a:lnSpc>
            </a:pPr>
            <a:r>
              <a:rPr lang="en-US" sz="1765" dirty="0">
                <a:solidFill>
                  <a:srgbClr val="FFFFFF"/>
                </a:solidFill>
              </a:rPr>
              <a:t>Connectors</a:t>
            </a:r>
            <a:endParaRPr lang="en-US" sz="2353" dirty="0">
              <a:solidFill>
                <a:srgbClr val="FFFFFF"/>
              </a:solidFill>
            </a:endParaRPr>
          </a:p>
        </p:txBody>
      </p:sp>
      <p:sp>
        <p:nvSpPr>
          <p:cNvPr id="10" name="Rectangle 9"/>
          <p:cNvSpPr/>
          <p:nvPr/>
        </p:nvSpPr>
        <p:spPr>
          <a:xfrm>
            <a:off x="482954" y="4468211"/>
            <a:ext cx="1111359" cy="362072"/>
          </a:xfrm>
          <a:prstGeom prst="rect">
            <a:avLst/>
          </a:prstGeom>
        </p:spPr>
        <p:txBody>
          <a:bodyPr wrap="none">
            <a:spAutoFit/>
          </a:bodyPr>
          <a:lstStyle/>
          <a:p>
            <a:pPr defTabSz="914367"/>
            <a:r>
              <a:rPr lang="en-US" sz="1765" dirty="0">
                <a:solidFill>
                  <a:srgbClr val="FFFFFF"/>
                </a:solidFill>
              </a:rPr>
              <a:t>Protocols</a:t>
            </a:r>
          </a:p>
        </p:txBody>
      </p:sp>
      <p:sp>
        <p:nvSpPr>
          <p:cNvPr id="11" name="Rectangle 10"/>
          <p:cNvSpPr/>
          <p:nvPr/>
        </p:nvSpPr>
        <p:spPr>
          <a:xfrm>
            <a:off x="2773215" y="4495366"/>
            <a:ext cx="1715629" cy="334916"/>
          </a:xfrm>
          <a:prstGeom prst="rect">
            <a:avLst/>
          </a:prstGeom>
        </p:spPr>
        <p:txBody>
          <a:bodyPr wrap="none">
            <a:spAutoFit/>
          </a:bodyPr>
          <a:lstStyle/>
          <a:p>
            <a:pPr defTabSz="914367">
              <a:lnSpc>
                <a:spcPct val="90000"/>
              </a:lnSpc>
            </a:pPr>
            <a:r>
              <a:rPr lang="en-US" sz="1765" dirty="0">
                <a:solidFill>
                  <a:srgbClr val="FFFFFF"/>
                </a:solidFill>
              </a:rPr>
              <a:t>BizTalk Services</a:t>
            </a:r>
            <a:endParaRPr lang="en-US" sz="2353" dirty="0">
              <a:solidFill>
                <a:srgbClr val="FFFFFF"/>
              </a:solidFill>
            </a:endParaRPr>
          </a:p>
        </p:txBody>
      </p:sp>
      <p:sp>
        <p:nvSpPr>
          <p:cNvPr id="14" name="Title 1"/>
          <p:cNvSpPr>
            <a:spLocks noGrp="1"/>
          </p:cNvSpPr>
          <p:nvPr>
            <p:ph type="title" idx="4294967295"/>
          </p:nvPr>
        </p:nvSpPr>
        <p:spPr>
          <a:xfrm>
            <a:off x="0" y="284163"/>
            <a:ext cx="6176963" cy="836612"/>
          </a:xfrm>
          <a:prstGeom prst="rect">
            <a:avLst/>
          </a:prstGeom>
        </p:spPr>
        <p:txBody>
          <a:bodyPr anchor="ctr"/>
          <a:lstStyle/>
          <a:p>
            <a:pPr>
              <a:lnSpc>
                <a:spcPct val="100000"/>
              </a:lnSpc>
            </a:pPr>
            <a:r>
              <a:rPr lang="en-US" sz="3921" dirty="0"/>
              <a:t>Built-in API Connectors</a:t>
            </a: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7959" y="451462"/>
            <a:ext cx="669704" cy="669704"/>
          </a:xfrm>
          <a:prstGeom prst="rect">
            <a:avLst/>
          </a:prstGeom>
        </p:spPr>
      </p:pic>
    </p:spTree>
    <p:extLst>
      <p:ext uri="{BB962C8B-B14F-4D97-AF65-F5344CB8AC3E}">
        <p14:creationId xmlns:p14="http://schemas.microsoft.com/office/powerpoint/2010/main" val="3130066069"/>
      </p:ext>
    </p:extLst>
  </p:cSld>
  <p:clrMapOvr>
    <a:masterClrMapping/>
  </p:clrMapOvr>
  <p:transition spd="slow">
    <p:push/>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lumMod val="20000"/>
                    <a:lumOff val="80000"/>
                  </a:schemeClr>
                </a:solidFill>
              </a:rPr>
              <a:t>Demo</a:t>
            </a:r>
            <a:r>
              <a:rPr lang="en-US" dirty="0" smtClean="0">
                <a:solidFill>
                  <a:schemeClr val="accent3">
                    <a:lumMod val="20000"/>
                    <a:lumOff val="80000"/>
                  </a:schemeClr>
                </a:solidFill>
              </a:rPr>
              <a:t>: Creating </a:t>
            </a:r>
            <a:r>
              <a:rPr lang="en-US" dirty="0">
                <a:solidFill>
                  <a:schemeClr val="accent3">
                    <a:lumMod val="20000"/>
                    <a:lumOff val="80000"/>
                  </a:schemeClr>
                </a:solidFill>
              </a:rPr>
              <a:t>an </a:t>
            </a:r>
            <a:r>
              <a:rPr lang="en-US" dirty="0" smtClean="0">
                <a:solidFill>
                  <a:schemeClr val="accent3">
                    <a:lumMod val="20000"/>
                    <a:lumOff val="80000"/>
                  </a:schemeClr>
                </a:solidFill>
              </a:rPr>
              <a:t>Logic </a:t>
            </a:r>
            <a:r>
              <a:rPr lang="en-US" dirty="0">
                <a:solidFill>
                  <a:schemeClr val="accent3">
                    <a:lumMod val="20000"/>
                    <a:lumOff val="80000"/>
                  </a:schemeClr>
                </a:solidFill>
              </a:rPr>
              <a:t>App</a:t>
            </a:r>
          </a:p>
        </p:txBody>
      </p:sp>
    </p:spTree>
    <p:extLst>
      <p:ext uri="{BB962C8B-B14F-4D97-AF65-F5344CB8AC3E}">
        <p14:creationId xmlns:p14="http://schemas.microsoft.com/office/powerpoint/2010/main" val="203865882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Mobile Apps</a:t>
            </a:r>
            <a:endParaRPr lang="en-US" dirty="0"/>
          </a:p>
        </p:txBody>
      </p:sp>
    </p:spTree>
    <p:extLst>
      <p:ext uri="{BB962C8B-B14F-4D97-AF65-F5344CB8AC3E}">
        <p14:creationId xmlns:p14="http://schemas.microsoft.com/office/powerpoint/2010/main" val="233727983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139502" y="834071"/>
            <a:ext cx="6481423" cy="5022335"/>
          </a:xfrm>
          <a:prstGeom prst="rect">
            <a:avLst/>
          </a:prstGeom>
          <a:noFill/>
        </p:spPr>
        <p:txBody>
          <a:bodyPr wrap="square" rtlCol="0" anchor="t" anchorCtr="0">
            <a:noAutofit/>
          </a:bodyPr>
          <a:lstStyle/>
          <a:p>
            <a:pPr marL="62249" defTabSz="878526">
              <a:spcAft>
                <a:spcPts val="2353"/>
              </a:spcAft>
            </a:pPr>
            <a:r>
              <a:rPr lang="en-US" sz="3137" dirty="0" smtClean="0">
                <a:solidFill>
                  <a:srgbClr val="FFFFFF"/>
                </a:solidFill>
                <a:latin typeface="Segoe UI Light"/>
              </a:rPr>
              <a:t>Capabilities </a:t>
            </a:r>
            <a:r>
              <a:rPr lang="en-US" sz="3137" dirty="0">
                <a:solidFill>
                  <a:srgbClr val="FFFFFF"/>
                </a:solidFill>
                <a:latin typeface="Segoe UI Light"/>
              </a:rPr>
              <a:t>for Mobile apps:</a:t>
            </a:r>
          </a:p>
          <a:p>
            <a:pPr marL="855551" lvl="1" indent="-336145" defTabSz="878526">
              <a:spcAft>
                <a:spcPts val="2353"/>
              </a:spcAft>
              <a:buFont typeface="Arial" panose="020B0604020202020204" pitchFamily="34" charset="0"/>
              <a:buChar char="•"/>
            </a:pPr>
            <a:r>
              <a:rPr lang="en-US" sz="2353" dirty="0" err="1">
                <a:solidFill>
                  <a:srgbClr val="FFFFFF"/>
                </a:solidFill>
                <a:latin typeface="Segoe UI Light"/>
              </a:rPr>
              <a:t>Webjobs</a:t>
            </a:r>
            <a:r>
              <a:rPr lang="en-US" sz="2353" dirty="0">
                <a:solidFill>
                  <a:srgbClr val="FFFFFF"/>
                </a:solidFill>
                <a:latin typeface="Segoe UI Light"/>
              </a:rPr>
              <a:t> for long running tasks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CI with GitHub, </a:t>
            </a:r>
            <a:r>
              <a:rPr lang="en-US" sz="2353" dirty="0" err="1">
                <a:solidFill>
                  <a:srgbClr val="FFFFFF"/>
                </a:solidFill>
                <a:latin typeface="Segoe UI Light"/>
              </a:rPr>
              <a:t>BitBucket</a:t>
            </a:r>
            <a:r>
              <a:rPr lang="en-US" sz="2353" dirty="0">
                <a:solidFill>
                  <a:srgbClr val="FFFFFF"/>
                </a:solidFill>
                <a:latin typeface="Segoe UI Light"/>
              </a:rPr>
              <a:t>, </a:t>
            </a:r>
            <a:r>
              <a:rPr lang="en-US" sz="2353" dirty="0" smtClean="0">
                <a:solidFill>
                  <a:srgbClr val="FFFFFF"/>
                </a:solidFill>
                <a:latin typeface="Segoe UI Light"/>
              </a:rPr>
              <a:t>VSTS </a:t>
            </a:r>
            <a:endParaRPr lang="en-US" sz="2353"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Auto-load balance, </a:t>
            </a:r>
            <a:r>
              <a:rPr lang="en-US" sz="2353" dirty="0" err="1">
                <a:solidFill>
                  <a:srgbClr val="FFFFFF"/>
                </a:solidFill>
                <a:latin typeface="Segoe UI Light"/>
              </a:rPr>
              <a:t>Autoscale</a:t>
            </a:r>
            <a:r>
              <a:rPr lang="en-US" sz="2353" dirty="0">
                <a:solidFill>
                  <a:srgbClr val="FFFFFF"/>
                </a:solidFill>
                <a:latin typeface="Segoe UI Light"/>
              </a:rPr>
              <a:t>, Geo DR</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Virtual networking and hybrid connections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Site slots for staged deployments</a:t>
            </a:r>
          </a:p>
        </p:txBody>
      </p:sp>
      <p:sp>
        <p:nvSpPr>
          <p:cNvPr id="5" name="Rectangle 4"/>
          <p:cNvSpPr/>
          <p:nvPr/>
        </p:nvSpPr>
        <p:spPr>
          <a:xfrm>
            <a:off x="1384633" y="3703490"/>
            <a:ext cx="2719246" cy="814661"/>
          </a:xfrm>
          <a:prstGeom prst="rect">
            <a:avLst/>
          </a:prstGeom>
        </p:spPr>
        <p:txBody>
          <a:bodyPr wrap="none">
            <a:spAutoFit/>
          </a:bodyPr>
          <a:lstStyle/>
          <a:p>
            <a:pPr algn="ctr" defTabSz="878526"/>
            <a:r>
              <a:rPr lang="en-US" sz="2353" dirty="0">
                <a:solidFill>
                  <a:srgbClr val="FFFFFF"/>
                </a:solidFill>
                <a:latin typeface="Segoe UI Light"/>
              </a:rPr>
              <a:t>Mobile services plus</a:t>
            </a:r>
          </a:p>
          <a:p>
            <a:pPr algn="ctr" defTabSz="878526">
              <a:spcAft>
                <a:spcPts val="1765"/>
              </a:spcAft>
            </a:pPr>
            <a:r>
              <a:rPr lang="en-US" sz="2353" dirty="0">
                <a:solidFill>
                  <a:srgbClr val="FFFFFF"/>
                </a:solidFill>
                <a:latin typeface="Segoe UI Light"/>
              </a:rPr>
              <a:t>a whole lot more</a:t>
            </a:r>
          </a:p>
        </p:txBody>
      </p:sp>
      <p:grpSp>
        <p:nvGrpSpPr>
          <p:cNvPr id="6" name="Group 5"/>
          <p:cNvGrpSpPr/>
          <p:nvPr/>
        </p:nvGrpSpPr>
        <p:grpSpPr>
          <a:xfrm>
            <a:off x="1386956" y="2203879"/>
            <a:ext cx="2583710" cy="1375200"/>
            <a:chOff x="8857428" y="774015"/>
            <a:chExt cx="2635519" cy="1402775"/>
          </a:xfrm>
        </p:grpSpPr>
        <p:sp>
          <p:nvSpPr>
            <p:cNvPr id="7" name="TextBox 6"/>
            <p:cNvSpPr txBox="1"/>
            <p:nvPr/>
          </p:nvSpPr>
          <p:spPr>
            <a:xfrm>
              <a:off x="8857428" y="1701980"/>
              <a:ext cx="2635519" cy="474810"/>
            </a:xfrm>
            <a:prstGeom prst="flowChartOffpageConnector">
              <a:avLst/>
            </a:prstGeom>
            <a:noFill/>
          </p:spPr>
          <p:txBody>
            <a:bodyPr wrap="square" rtlCol="0">
              <a:spAutoFit/>
            </a:bodyPr>
            <a:lstStyle/>
            <a:p>
              <a:pPr algn="ctr" defTabSz="896386">
                <a:defRPr/>
              </a:pPr>
              <a:r>
                <a:rPr lang="en-US" sz="1836" b="1" kern="0" cap="all" dirty="0">
                  <a:solidFill>
                    <a:srgbClr val="FFFFFF"/>
                  </a:solidFill>
                </a:rPr>
                <a:t>Mobile Apps</a:t>
              </a:r>
            </a:p>
          </p:txBody>
        </p:sp>
        <p:pic>
          <p:nvPicPr>
            <p:cNvPr id="8" name="Picture 7"/>
            <p:cNvPicPr>
              <a:picLocks noChangeAspect="1"/>
            </p:cNvPicPr>
            <p:nvPr/>
          </p:nvPicPr>
          <p:blipFill>
            <a:blip r:embed="rId2"/>
            <a:stretch>
              <a:fillRect/>
            </a:stretch>
          </p:blipFill>
          <p:spPr>
            <a:xfrm>
              <a:off x="9897141" y="774015"/>
              <a:ext cx="556316" cy="798813"/>
            </a:xfrm>
            <a:prstGeom prst="rect">
              <a:avLst/>
            </a:prstGeom>
          </p:spPr>
        </p:pic>
      </p:grpSp>
    </p:spTree>
    <p:extLst>
      <p:ext uri="{BB962C8B-B14F-4D97-AF65-F5344CB8AC3E}">
        <p14:creationId xmlns:p14="http://schemas.microsoft.com/office/powerpoint/2010/main" val="386153533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Azure Mobile Services</a:t>
            </a:r>
            <a:endParaRPr lang="en-US" dirty="0"/>
          </a:p>
        </p:txBody>
      </p:sp>
      <p:pic>
        <p:nvPicPr>
          <p:cNvPr id="8" name="Picture 7" descr="mobile services (feature).png"/>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70317" y="2599241"/>
            <a:ext cx="2871528" cy="2871528"/>
          </a:xfrm>
          <a:prstGeom prst="rect">
            <a:avLst/>
          </a:prstGeom>
        </p:spPr>
      </p:pic>
      <p:pic>
        <p:nvPicPr>
          <p:cNvPr id="9" name="Picture 8" descr="Access Control.png"/>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738723" y="2226796"/>
            <a:ext cx="780288" cy="780288"/>
          </a:xfrm>
          <a:prstGeom prst="rect">
            <a:avLst/>
          </a:prstGeom>
        </p:spPr>
      </p:pic>
      <p:pic>
        <p:nvPicPr>
          <p:cNvPr id="12" name="Picture 11" descr="cloud service.png"/>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737856" y="3183269"/>
            <a:ext cx="780288" cy="780288"/>
          </a:xfrm>
          <a:prstGeom prst="rect">
            <a:avLst/>
          </a:prstGeom>
        </p:spPr>
      </p:pic>
      <p:pic>
        <p:nvPicPr>
          <p:cNvPr id="15" name="Picture 14" descr="Mobile.png"/>
          <p:cNvPicPr>
            <a:picLocks noChangeAspect="1"/>
          </p:cNvPicPr>
          <p:nvPr/>
        </p:nvPicPr>
        <p:blipFill>
          <a:blip r:embed="rId6" cstate="print">
            <a:duotone>
              <a:schemeClr val="accent3">
                <a:shade val="45000"/>
                <a:satMod val="135000"/>
              </a:schemeClr>
              <a:prstClr val="white"/>
            </a:duotone>
            <a:extLst>
              <a:ext uri="{BEBA8EAE-BF5A-486C-A8C5-ECC9F3942E4B}">
                <a14:imgProps xmlns:a14="http://schemas.microsoft.com/office/drawing/2010/main">
                  <a14:imgLayer r:embed="rId7">
                    <a14:imgEffect>
                      <a14:colorTemperature colorTemp="1500"/>
                    </a14:imgEffect>
                  </a14:imgLayer>
                </a14:imgProps>
              </a:ext>
              <a:ext uri="{28A0092B-C50C-407E-A947-70E740481C1C}">
                <a14:useLocalDpi xmlns:a14="http://schemas.microsoft.com/office/drawing/2010/main" val="0"/>
              </a:ext>
            </a:extLst>
          </a:blip>
          <a:stretch>
            <a:fillRect/>
          </a:stretch>
        </p:blipFill>
        <p:spPr>
          <a:xfrm>
            <a:off x="410932" y="3634778"/>
            <a:ext cx="780288" cy="780288"/>
          </a:xfrm>
          <a:prstGeom prst="rect">
            <a:avLst/>
          </a:prstGeom>
        </p:spPr>
      </p:pic>
      <p:pic>
        <p:nvPicPr>
          <p:cNvPr id="16" name="Picture 15" descr="Notification Hub.png"/>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737857" y="4077790"/>
            <a:ext cx="780288" cy="780288"/>
          </a:xfrm>
          <a:prstGeom prst="rect">
            <a:avLst/>
          </a:prstGeom>
        </p:spPr>
      </p:pic>
      <p:pic>
        <p:nvPicPr>
          <p:cNvPr id="17" name="Picture 16" descr="Scheduler.png"/>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737856" y="5191481"/>
            <a:ext cx="780288" cy="780288"/>
          </a:xfrm>
          <a:prstGeom prst="rect">
            <a:avLst/>
          </a:prstGeom>
        </p:spPr>
      </p:pic>
      <p:pic>
        <p:nvPicPr>
          <p:cNvPr id="19" name="Picture 18" descr="SQL Database (Windows Azure).png"/>
          <p:cNvPicPr>
            <a:picLocks noChangeAspect="1"/>
          </p:cNvPicPr>
          <p:nvPr/>
        </p:nvPicPr>
        <p:blipFill>
          <a:blip r:embed="rId10"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737855" y="1290163"/>
            <a:ext cx="780288" cy="780288"/>
          </a:xfrm>
          <a:prstGeom prst="rect">
            <a:avLst/>
          </a:prstGeom>
        </p:spPr>
      </p:pic>
      <p:pic>
        <p:nvPicPr>
          <p:cNvPr id="22" name="Picture 21" descr="Mobile.png"/>
          <p:cNvPicPr>
            <a:picLocks noChangeAspect="1"/>
          </p:cNvPicPr>
          <p:nvPr/>
        </p:nvPicPr>
        <p:blipFill>
          <a:blip r:embed="rId6" cstate="print">
            <a:duotone>
              <a:schemeClr val="accent3">
                <a:shade val="45000"/>
                <a:satMod val="135000"/>
              </a:schemeClr>
              <a:prstClr val="white"/>
            </a:duotone>
            <a:extLst>
              <a:ext uri="{BEBA8EAE-BF5A-486C-A8C5-ECC9F3942E4B}">
                <a14:imgProps xmlns:a14="http://schemas.microsoft.com/office/drawing/2010/main">
                  <a14:imgLayer r:embed="rId7">
                    <a14:imgEffect>
                      <a14:colorTemperature colorTemp="1500"/>
                    </a14:imgEffect>
                  </a14:imgLayer>
                </a14:imgProps>
              </a:ext>
              <a:ext uri="{28A0092B-C50C-407E-A947-70E740481C1C}">
                <a14:useLocalDpi xmlns:a14="http://schemas.microsoft.com/office/drawing/2010/main" val="0"/>
              </a:ext>
            </a:extLst>
          </a:blip>
          <a:stretch>
            <a:fillRect/>
          </a:stretch>
        </p:blipFill>
        <p:spPr>
          <a:xfrm>
            <a:off x="407024" y="2634409"/>
            <a:ext cx="780288" cy="780288"/>
          </a:xfrm>
          <a:prstGeom prst="rect">
            <a:avLst/>
          </a:prstGeom>
        </p:spPr>
      </p:pic>
      <p:pic>
        <p:nvPicPr>
          <p:cNvPr id="23" name="Picture 22" descr="Mobile.png"/>
          <p:cNvPicPr>
            <a:picLocks noChangeAspect="1"/>
          </p:cNvPicPr>
          <p:nvPr/>
        </p:nvPicPr>
        <p:blipFill>
          <a:blip r:embed="rId11"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07024" y="4646870"/>
            <a:ext cx="780288" cy="780288"/>
          </a:xfrm>
          <a:prstGeom prst="rect">
            <a:avLst/>
          </a:prstGeom>
        </p:spPr>
      </p:pic>
      <p:sp>
        <p:nvSpPr>
          <p:cNvPr id="24" name="Left-Right Arrow 23"/>
          <p:cNvSpPr/>
          <p:nvPr/>
        </p:nvSpPr>
        <p:spPr>
          <a:xfrm>
            <a:off x="1445846" y="3634154"/>
            <a:ext cx="3614616" cy="801077"/>
          </a:xfrm>
          <a:prstGeom prst="leftRightArrow">
            <a:avLst/>
          </a:prstGeom>
          <a:solidFill>
            <a:schemeClr val="tx2">
              <a:lumMod val="40000"/>
              <a:lumOff val="60000"/>
            </a:schemeClr>
          </a:solid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8930051" y="1388962"/>
            <a:ext cx="3056061" cy="584776"/>
          </a:xfrm>
          <a:prstGeom prst="rect">
            <a:avLst/>
          </a:prstGeom>
          <a:noFill/>
        </p:spPr>
        <p:txBody>
          <a:bodyPr wrap="square" rtlCol="0">
            <a:spAutoFit/>
          </a:bodyPr>
          <a:lstStyle/>
          <a:p>
            <a:r>
              <a:rPr lang="en-US" sz="3200" dirty="0" smtClean="0">
                <a:solidFill>
                  <a:schemeClr val="bg1"/>
                </a:solidFill>
              </a:rPr>
              <a:t>Storage</a:t>
            </a:r>
            <a:endParaRPr lang="en-US" sz="4000" dirty="0">
              <a:solidFill>
                <a:schemeClr val="bg1"/>
              </a:solidFill>
            </a:endParaRPr>
          </a:p>
        </p:txBody>
      </p:sp>
      <p:sp>
        <p:nvSpPr>
          <p:cNvPr id="25" name="TextBox 24"/>
          <p:cNvSpPr txBox="1"/>
          <p:nvPr/>
        </p:nvSpPr>
        <p:spPr>
          <a:xfrm>
            <a:off x="8923694" y="2335057"/>
            <a:ext cx="3056061" cy="584776"/>
          </a:xfrm>
          <a:prstGeom prst="rect">
            <a:avLst/>
          </a:prstGeom>
          <a:noFill/>
        </p:spPr>
        <p:txBody>
          <a:bodyPr wrap="square" rtlCol="0">
            <a:spAutoFit/>
          </a:bodyPr>
          <a:lstStyle/>
          <a:p>
            <a:r>
              <a:rPr lang="en-US" sz="3200" dirty="0" smtClean="0">
                <a:solidFill>
                  <a:schemeClr val="bg1"/>
                </a:solidFill>
              </a:rPr>
              <a:t>Authentication</a:t>
            </a:r>
            <a:endParaRPr lang="en-US" sz="3200" dirty="0">
              <a:solidFill>
                <a:schemeClr val="bg1"/>
              </a:solidFill>
            </a:endParaRPr>
          </a:p>
        </p:txBody>
      </p:sp>
      <p:sp>
        <p:nvSpPr>
          <p:cNvPr id="27" name="TextBox 26"/>
          <p:cNvSpPr txBox="1"/>
          <p:nvPr/>
        </p:nvSpPr>
        <p:spPr>
          <a:xfrm>
            <a:off x="8937493" y="3201781"/>
            <a:ext cx="3056061" cy="584776"/>
          </a:xfrm>
          <a:prstGeom prst="rect">
            <a:avLst/>
          </a:prstGeom>
          <a:noFill/>
        </p:spPr>
        <p:txBody>
          <a:bodyPr wrap="square" rtlCol="0">
            <a:spAutoFit/>
          </a:bodyPr>
          <a:lstStyle/>
          <a:p>
            <a:r>
              <a:rPr lang="en-US" sz="3200" dirty="0" smtClean="0">
                <a:solidFill>
                  <a:schemeClr val="bg1"/>
                </a:solidFill>
              </a:rPr>
              <a:t>Logic</a:t>
            </a:r>
            <a:endParaRPr lang="en-US" sz="3200" dirty="0">
              <a:solidFill>
                <a:schemeClr val="bg1"/>
              </a:solidFill>
            </a:endParaRPr>
          </a:p>
        </p:txBody>
      </p:sp>
      <p:sp>
        <p:nvSpPr>
          <p:cNvPr id="28" name="TextBox 27"/>
          <p:cNvSpPr txBox="1"/>
          <p:nvPr/>
        </p:nvSpPr>
        <p:spPr>
          <a:xfrm>
            <a:off x="8937182" y="4174058"/>
            <a:ext cx="3056061" cy="584776"/>
          </a:xfrm>
          <a:prstGeom prst="rect">
            <a:avLst/>
          </a:prstGeom>
          <a:noFill/>
        </p:spPr>
        <p:txBody>
          <a:bodyPr wrap="square" rtlCol="0">
            <a:spAutoFit/>
          </a:bodyPr>
          <a:lstStyle/>
          <a:p>
            <a:r>
              <a:rPr lang="en-US" sz="3200" dirty="0" smtClean="0">
                <a:solidFill>
                  <a:schemeClr val="bg1"/>
                </a:solidFill>
              </a:rPr>
              <a:t>Push</a:t>
            </a:r>
            <a:endParaRPr lang="en-US" sz="3200" dirty="0">
              <a:solidFill>
                <a:schemeClr val="bg1"/>
              </a:solidFill>
            </a:endParaRPr>
          </a:p>
        </p:txBody>
      </p:sp>
      <p:sp>
        <p:nvSpPr>
          <p:cNvPr id="29" name="TextBox 28"/>
          <p:cNvSpPr txBox="1"/>
          <p:nvPr/>
        </p:nvSpPr>
        <p:spPr>
          <a:xfrm>
            <a:off x="8937182" y="5285228"/>
            <a:ext cx="3056061" cy="584776"/>
          </a:xfrm>
          <a:prstGeom prst="rect">
            <a:avLst/>
          </a:prstGeom>
          <a:noFill/>
        </p:spPr>
        <p:txBody>
          <a:bodyPr wrap="square" rtlCol="0">
            <a:spAutoFit/>
          </a:bodyPr>
          <a:lstStyle/>
          <a:p>
            <a:r>
              <a:rPr lang="en-US" sz="3200" dirty="0" smtClean="0">
                <a:solidFill>
                  <a:schemeClr val="bg1"/>
                </a:solidFill>
              </a:rPr>
              <a:t>Scheduler</a:t>
            </a:r>
            <a:endParaRPr lang="en-US" sz="3200" dirty="0">
              <a:solidFill>
                <a:schemeClr val="bg1"/>
              </a:solidFill>
            </a:endParaRPr>
          </a:p>
        </p:txBody>
      </p:sp>
    </p:spTree>
    <p:extLst>
      <p:ext uri="{BB962C8B-B14F-4D97-AF65-F5344CB8AC3E}">
        <p14:creationId xmlns:p14="http://schemas.microsoft.com/office/powerpoint/2010/main" val="32401066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solidFill>
                  <a:schemeClr val="bg1"/>
                </a:solidFill>
              </a:rPr>
              <a:t>Structured Storage</a:t>
            </a:r>
            <a:endParaRPr lang="en-US" sz="4800" dirty="0">
              <a:solidFill>
                <a:schemeClr val="bg1"/>
              </a:solidFill>
            </a:endParaRPr>
          </a:p>
        </p:txBody>
      </p:sp>
      <p:sp>
        <p:nvSpPr>
          <p:cNvPr id="3" name="Content Placeholder 2"/>
          <p:cNvSpPr>
            <a:spLocks noGrp="1"/>
          </p:cNvSpPr>
          <p:nvPr>
            <p:ph sz="quarter" idx="10"/>
          </p:nvPr>
        </p:nvSpPr>
        <p:spPr/>
        <p:txBody>
          <a:bodyPr>
            <a:noAutofit/>
          </a:bodyPr>
          <a:lstStyle/>
          <a:p>
            <a:pPr>
              <a:buClr>
                <a:schemeClr val="bg1"/>
              </a:buClr>
            </a:pPr>
            <a:r>
              <a:rPr lang="en-US" sz="2800" dirty="0" smtClean="0">
                <a:solidFill>
                  <a:schemeClr val="bg1"/>
                </a:solidFill>
              </a:rPr>
              <a:t>Powered by SQL Database</a:t>
            </a:r>
          </a:p>
          <a:p>
            <a:pPr>
              <a:buClr>
                <a:schemeClr val="bg1"/>
              </a:buClr>
            </a:pPr>
            <a:r>
              <a:rPr lang="en-US" sz="2800" dirty="0" smtClean="0">
                <a:solidFill>
                  <a:schemeClr val="bg1"/>
                </a:solidFill>
              </a:rPr>
              <a:t>Supports rich querying capabilities</a:t>
            </a:r>
          </a:p>
          <a:p>
            <a:pPr>
              <a:buClr>
                <a:schemeClr val="bg1"/>
              </a:buClr>
            </a:pPr>
            <a:r>
              <a:rPr lang="en-US" sz="2800" dirty="0" smtClean="0">
                <a:solidFill>
                  <a:schemeClr val="bg1"/>
                </a:solidFill>
              </a:rPr>
              <a:t>Dynamic Schematization</a:t>
            </a:r>
          </a:p>
          <a:p>
            <a:pPr>
              <a:buClr>
                <a:schemeClr val="bg1"/>
              </a:buClr>
            </a:pPr>
            <a:r>
              <a:rPr lang="en-US" sz="2800" dirty="0" smtClean="0">
                <a:solidFill>
                  <a:schemeClr val="bg1"/>
                </a:solidFill>
              </a:rPr>
              <a:t>Data management in:</a:t>
            </a:r>
          </a:p>
          <a:p>
            <a:pPr lvl="1">
              <a:buClr>
                <a:schemeClr val="bg1"/>
              </a:buClr>
            </a:pPr>
            <a:r>
              <a:rPr lang="en-US" sz="2400" dirty="0" smtClean="0">
                <a:solidFill>
                  <a:schemeClr val="bg1"/>
                </a:solidFill>
              </a:rPr>
              <a:t>Azure Portal</a:t>
            </a:r>
          </a:p>
          <a:p>
            <a:pPr lvl="1">
              <a:buClr>
                <a:schemeClr val="bg1"/>
              </a:buClr>
            </a:pPr>
            <a:r>
              <a:rPr lang="en-US" sz="2400" dirty="0" smtClean="0">
                <a:solidFill>
                  <a:schemeClr val="bg1"/>
                </a:solidFill>
              </a:rPr>
              <a:t>SQL Portal (Silverlight)</a:t>
            </a:r>
          </a:p>
          <a:p>
            <a:pPr lvl="1">
              <a:buClr>
                <a:schemeClr val="bg1"/>
              </a:buClr>
            </a:pPr>
            <a:r>
              <a:rPr lang="en-US" sz="2400" dirty="0" smtClean="0">
                <a:solidFill>
                  <a:schemeClr val="bg1"/>
                </a:solidFill>
              </a:rPr>
              <a:t>SQL Management Studio</a:t>
            </a:r>
          </a:p>
          <a:p>
            <a:pPr lvl="1">
              <a:buClr>
                <a:schemeClr val="bg1"/>
              </a:buClr>
            </a:pPr>
            <a:r>
              <a:rPr lang="en-US" sz="2400" dirty="0" smtClean="0">
                <a:solidFill>
                  <a:schemeClr val="bg1"/>
                </a:solidFill>
              </a:rPr>
              <a:t>REST API</a:t>
            </a:r>
          </a:p>
          <a:p>
            <a:pPr lvl="1">
              <a:buClr>
                <a:schemeClr val="bg1"/>
              </a:buClr>
            </a:pPr>
            <a:r>
              <a:rPr lang="en-US" sz="2400" dirty="0" smtClean="0">
                <a:solidFill>
                  <a:schemeClr val="bg1"/>
                </a:solidFill>
              </a:rPr>
              <a:t>Azure CLI Tools</a:t>
            </a:r>
          </a:p>
          <a:p>
            <a:pPr lvl="1">
              <a:buClr>
                <a:schemeClr val="bg1"/>
              </a:buClr>
            </a:pPr>
            <a:r>
              <a:rPr lang="en-US" sz="2400" dirty="0" smtClean="0">
                <a:solidFill>
                  <a:schemeClr val="bg1"/>
                </a:solidFill>
              </a:rPr>
              <a:t>SQL CLI</a:t>
            </a:r>
            <a:endParaRPr lang="en-US" sz="2400" dirty="0">
              <a:solidFill>
                <a:schemeClr val="bg1"/>
              </a:solidFill>
            </a:endParaRPr>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195539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bwMode="auto">
          <a:xfrm>
            <a:off x="166418" y="3702519"/>
            <a:ext cx="11883828" cy="2024234"/>
          </a:xfrm>
          <a:prstGeom prst="rect">
            <a:avLst/>
          </a:prstGeom>
          <a:solidFill>
            <a:schemeClr val="bg1">
              <a:lumMod val="9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46263" tIns="91414" rIns="146263" bIns="91414" numCol="1" spcCol="0" rtlCol="0" fromWordArt="0" anchor="t" anchorCtr="0" forceAA="0" compatLnSpc="1">
            <a:prstTxWarp prst="textNoShape">
              <a:avLst/>
            </a:prstTxWarp>
            <a:noAutofit/>
          </a:bodyPr>
          <a:lstStyle/>
          <a:p>
            <a:pPr defTabSz="895750" fontAlgn="base">
              <a:lnSpc>
                <a:spcPct val="90000"/>
              </a:lnSpc>
              <a:spcBef>
                <a:spcPct val="0"/>
              </a:spcBef>
              <a:spcAft>
                <a:spcPct val="0"/>
              </a:spcAft>
            </a:pPr>
            <a:endParaRPr lang="en-US" sz="1920" b="1" dirty="0">
              <a:gradFill>
                <a:gsLst>
                  <a:gs pos="0">
                    <a:srgbClr val="000000"/>
                  </a:gs>
                  <a:gs pos="100000">
                    <a:srgbClr val="000000"/>
                  </a:gs>
                </a:gsLst>
                <a:lin ang="5400000" scaled="0"/>
              </a:gradFill>
              <a:ea typeface="Segoe UI" pitchFamily="34" charset="0"/>
              <a:cs typeface="Segoe UI" pitchFamily="34" charset="0"/>
            </a:endParaRPr>
          </a:p>
          <a:p>
            <a:pPr defTabSz="895750" fontAlgn="base">
              <a:lnSpc>
                <a:spcPct val="90000"/>
              </a:lnSpc>
              <a:spcBef>
                <a:spcPct val="0"/>
              </a:spcBef>
              <a:spcAft>
                <a:spcPct val="0"/>
              </a:spcAft>
            </a:pPr>
            <a:endParaRPr lang="en-US" sz="1920" b="1" dirty="0">
              <a:gradFill>
                <a:gsLst>
                  <a:gs pos="0">
                    <a:srgbClr val="000000"/>
                  </a:gs>
                  <a:gs pos="100000">
                    <a:srgbClr val="000000"/>
                  </a:gs>
                </a:gsLst>
                <a:lin ang="5400000" scaled="0"/>
              </a:gradFill>
              <a:ea typeface="Segoe UI" pitchFamily="34" charset="0"/>
              <a:cs typeface="Segoe UI" pitchFamily="34" charset="0"/>
            </a:endParaRPr>
          </a:p>
          <a:p>
            <a:pPr defTabSz="895750" fontAlgn="base">
              <a:lnSpc>
                <a:spcPct val="90000"/>
              </a:lnSpc>
              <a:spcBef>
                <a:spcPct val="0"/>
              </a:spcBef>
              <a:spcAft>
                <a:spcPct val="0"/>
              </a:spcAft>
            </a:pPr>
            <a:endParaRPr lang="en-US" sz="1920" b="1" dirty="0">
              <a:gradFill>
                <a:gsLst>
                  <a:gs pos="0">
                    <a:srgbClr val="000000"/>
                  </a:gs>
                  <a:gs pos="100000">
                    <a:srgbClr val="000000"/>
                  </a:gs>
                </a:gsLst>
                <a:lin ang="5400000" scaled="0"/>
              </a:gradFill>
              <a:ea typeface="Segoe UI" pitchFamily="34" charset="0"/>
              <a:cs typeface="Segoe UI" pitchFamily="34" charset="0"/>
            </a:endParaRPr>
          </a:p>
          <a:p>
            <a:pPr defTabSz="895750" fontAlgn="base">
              <a:lnSpc>
                <a:spcPct val="90000"/>
              </a:lnSpc>
              <a:spcBef>
                <a:spcPct val="0"/>
              </a:spcBef>
              <a:spcAft>
                <a:spcPct val="0"/>
              </a:spcAft>
            </a:pPr>
            <a:endParaRPr lang="en-US" sz="1920" b="1" dirty="0">
              <a:gradFill>
                <a:gsLst>
                  <a:gs pos="0">
                    <a:srgbClr val="000000"/>
                  </a:gs>
                  <a:gs pos="100000">
                    <a:srgbClr val="000000"/>
                  </a:gs>
                </a:gsLst>
                <a:lin ang="5400000" scaled="0"/>
              </a:gradFill>
              <a:ea typeface="Segoe UI" pitchFamily="34" charset="0"/>
              <a:cs typeface="Segoe UI" pitchFamily="34" charset="0"/>
            </a:endParaRPr>
          </a:p>
          <a:p>
            <a:pPr defTabSz="895750" fontAlgn="base">
              <a:lnSpc>
                <a:spcPct val="90000"/>
              </a:lnSpc>
              <a:spcBef>
                <a:spcPct val="0"/>
              </a:spcBef>
              <a:spcAft>
                <a:spcPct val="0"/>
              </a:spcAft>
            </a:pPr>
            <a:endParaRPr lang="en-US" sz="1920" b="1" dirty="0">
              <a:gradFill>
                <a:gsLst>
                  <a:gs pos="0">
                    <a:srgbClr val="000000"/>
                  </a:gs>
                  <a:gs pos="100000">
                    <a:srgbClr val="000000"/>
                  </a:gs>
                </a:gsLst>
                <a:lin ang="5400000" scaled="0"/>
              </a:gradFill>
              <a:ea typeface="Segoe UI" pitchFamily="34" charset="0"/>
              <a:cs typeface="Segoe UI" pitchFamily="34" charset="0"/>
            </a:endParaRPr>
          </a:p>
          <a:p>
            <a:pPr defTabSz="895750" fontAlgn="base">
              <a:lnSpc>
                <a:spcPct val="90000"/>
              </a:lnSpc>
              <a:spcBef>
                <a:spcPct val="0"/>
              </a:spcBef>
              <a:spcAft>
                <a:spcPct val="0"/>
              </a:spcAft>
            </a:pPr>
            <a:endParaRPr lang="en-US" sz="1920" b="1" dirty="0">
              <a:gradFill>
                <a:gsLst>
                  <a:gs pos="0">
                    <a:srgbClr val="000000"/>
                  </a:gs>
                  <a:gs pos="100000">
                    <a:srgbClr val="000000"/>
                  </a:gs>
                </a:gsLst>
                <a:lin ang="5400000" scaled="0"/>
              </a:gradFill>
              <a:ea typeface="Segoe UI" pitchFamily="34" charset="0"/>
              <a:cs typeface="Segoe UI" pitchFamily="34" charset="0"/>
            </a:endParaRPr>
          </a:p>
          <a:p>
            <a:pPr defTabSz="895750" fontAlgn="base">
              <a:lnSpc>
                <a:spcPct val="90000"/>
              </a:lnSpc>
              <a:spcBef>
                <a:spcPct val="0"/>
              </a:spcBef>
              <a:spcAft>
                <a:spcPct val="0"/>
              </a:spcAft>
            </a:pPr>
            <a:r>
              <a:rPr lang="en-US" sz="1920" b="1" dirty="0">
                <a:gradFill>
                  <a:gsLst>
                    <a:gs pos="0">
                      <a:srgbClr val="000000"/>
                    </a:gs>
                    <a:gs pos="100000">
                      <a:srgbClr val="000000"/>
                    </a:gs>
                  </a:gsLst>
                  <a:lin ang="5400000" scaled="0"/>
                </a:gradFill>
                <a:ea typeface="Segoe UI" pitchFamily="34" charset="0"/>
                <a:cs typeface="Segoe UI" pitchFamily="34" charset="0"/>
              </a:rPr>
              <a:t>Visual Studio 2015</a:t>
            </a:r>
          </a:p>
        </p:txBody>
      </p:sp>
      <p:sp>
        <p:nvSpPr>
          <p:cNvPr id="5" name="Title 4"/>
          <p:cNvSpPr>
            <a:spLocks noGrp="1"/>
          </p:cNvSpPr>
          <p:nvPr>
            <p:ph type="title"/>
          </p:nvPr>
        </p:nvSpPr>
        <p:spPr>
          <a:xfrm>
            <a:off x="166418" y="238168"/>
            <a:ext cx="12117861" cy="899409"/>
          </a:xfrm>
        </p:spPr>
        <p:txBody>
          <a:bodyPr/>
          <a:lstStyle/>
          <a:p>
            <a:r>
              <a:rPr lang="en-US" sz="5288" dirty="0"/>
              <a:t>Visual Studio 2015 Offerings</a:t>
            </a:r>
          </a:p>
        </p:txBody>
      </p:sp>
      <p:sp>
        <p:nvSpPr>
          <p:cNvPr id="9" name="Rectangle 8"/>
          <p:cNvSpPr/>
          <p:nvPr/>
        </p:nvSpPr>
        <p:spPr bwMode="auto">
          <a:xfrm>
            <a:off x="166418" y="1389901"/>
            <a:ext cx="11883828" cy="2074144"/>
          </a:xfrm>
          <a:prstGeom prst="rect">
            <a:avLst/>
          </a:prstGeom>
          <a:solidFill>
            <a:schemeClr val="bg1">
              <a:lumMod val="9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46263" tIns="91414" rIns="146263" bIns="91414" numCol="1" spcCol="0" rtlCol="0" fromWordArt="0" anchor="t" anchorCtr="0" forceAA="0" compatLnSpc="1">
            <a:prstTxWarp prst="textNoShape">
              <a:avLst/>
            </a:prstTxWarp>
            <a:noAutofit/>
          </a:bodyPr>
          <a:lstStyle/>
          <a:p>
            <a:pPr defTabSz="895750" fontAlgn="base">
              <a:lnSpc>
                <a:spcPct val="90000"/>
              </a:lnSpc>
              <a:spcBef>
                <a:spcPct val="0"/>
              </a:spcBef>
              <a:spcAft>
                <a:spcPct val="0"/>
              </a:spcAft>
            </a:pPr>
            <a:r>
              <a:rPr lang="en-US" sz="1920" b="1" dirty="0">
                <a:gradFill>
                  <a:gsLst>
                    <a:gs pos="0">
                      <a:srgbClr val="000000"/>
                    </a:gs>
                    <a:gs pos="100000">
                      <a:srgbClr val="000000"/>
                    </a:gs>
                  </a:gsLst>
                  <a:lin ang="5400000" scaled="0"/>
                </a:gradFill>
                <a:ea typeface="Segoe UI" pitchFamily="34" charset="0"/>
                <a:cs typeface="Segoe UI" pitchFamily="34" charset="0"/>
              </a:rPr>
              <a:t>Visual</a:t>
            </a:r>
            <a:r>
              <a:rPr lang="en-US" sz="1920" b="1">
                <a:gradFill>
                  <a:gsLst>
                    <a:gs pos="0">
                      <a:srgbClr val="000000"/>
                    </a:gs>
                    <a:gs pos="100000">
                      <a:srgbClr val="000000"/>
                    </a:gs>
                  </a:gsLst>
                  <a:lin ang="5400000" scaled="0"/>
                </a:gradFill>
                <a:ea typeface="Segoe UI" pitchFamily="34" charset="0"/>
                <a:cs typeface="Segoe UI" pitchFamily="34" charset="0"/>
              </a:rPr>
              <a:t> Studio 2013</a:t>
            </a:r>
            <a:endParaRPr lang="en-US" sz="1920" b="1" dirty="0">
              <a:gradFill>
                <a:gsLst>
                  <a:gs pos="0">
                    <a:srgbClr val="000000"/>
                  </a:gs>
                  <a:gs pos="100000">
                    <a:srgbClr val="000000"/>
                  </a:gs>
                </a:gsLst>
                <a:lin ang="5400000" scaled="0"/>
              </a:gradFill>
              <a:ea typeface="Segoe UI" pitchFamily="34" charset="0"/>
              <a:cs typeface="Segoe UI" pitchFamily="34" charset="0"/>
            </a:endParaRPr>
          </a:p>
        </p:txBody>
      </p:sp>
      <p:sp>
        <p:nvSpPr>
          <p:cNvPr id="10" name="Rectangle 9"/>
          <p:cNvSpPr/>
          <p:nvPr/>
        </p:nvSpPr>
        <p:spPr>
          <a:xfrm>
            <a:off x="5734597" y="2372279"/>
            <a:ext cx="2632111" cy="9347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016"/>
            <a:r>
              <a:rPr lang="en-US" sz="1200" b="1" dirty="0">
                <a:gradFill>
                  <a:gsLst>
                    <a:gs pos="100000">
                      <a:srgbClr val="FFFFFF"/>
                    </a:gs>
                    <a:gs pos="0">
                      <a:srgbClr val="FFFFFF"/>
                    </a:gs>
                  </a:gsLst>
                  <a:lin ang="5400000" scaled="0"/>
                </a:gradFill>
              </a:rPr>
              <a:t>ULTIMATE WITH MSDN</a:t>
            </a:r>
          </a:p>
        </p:txBody>
      </p:sp>
      <p:sp>
        <p:nvSpPr>
          <p:cNvPr id="11" name="Rectangle 10"/>
          <p:cNvSpPr/>
          <p:nvPr/>
        </p:nvSpPr>
        <p:spPr>
          <a:xfrm>
            <a:off x="3020521" y="2372279"/>
            <a:ext cx="2605684" cy="9347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016"/>
            <a:r>
              <a:rPr lang="en-US" sz="1200" b="1" dirty="0">
                <a:gradFill>
                  <a:gsLst>
                    <a:gs pos="100000">
                      <a:srgbClr val="FFFFFF"/>
                    </a:gs>
                    <a:gs pos="0">
                      <a:srgbClr val="FFFFFF"/>
                    </a:gs>
                  </a:gsLst>
                  <a:lin ang="5400000" scaled="0"/>
                </a:gradFill>
              </a:rPr>
              <a:t>PREMIUM WITH MSDN</a:t>
            </a:r>
          </a:p>
        </p:txBody>
      </p:sp>
      <p:sp>
        <p:nvSpPr>
          <p:cNvPr id="12" name="Rectangle 11"/>
          <p:cNvSpPr/>
          <p:nvPr/>
        </p:nvSpPr>
        <p:spPr>
          <a:xfrm>
            <a:off x="269203" y="2378305"/>
            <a:ext cx="2628963" cy="9347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016"/>
            <a:r>
              <a:rPr lang="en-US" sz="1200" b="1" dirty="0">
                <a:gradFill>
                  <a:gsLst>
                    <a:gs pos="100000">
                      <a:srgbClr val="FFFFFF"/>
                    </a:gs>
                    <a:gs pos="0">
                      <a:srgbClr val="FFFFFF"/>
                    </a:gs>
                  </a:gsLst>
                  <a:lin ang="5400000" scaled="0"/>
                </a:gradFill>
              </a:rPr>
              <a:t>PROFESSIONAL WITH MSDN</a:t>
            </a:r>
          </a:p>
        </p:txBody>
      </p:sp>
      <p:sp>
        <p:nvSpPr>
          <p:cNvPr id="62" name="Rectangle 42"/>
          <p:cNvSpPr/>
          <p:nvPr/>
        </p:nvSpPr>
        <p:spPr>
          <a:xfrm>
            <a:off x="269204" y="3797907"/>
            <a:ext cx="2696745" cy="921826"/>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defTabSz="914016"/>
            <a:r>
              <a:rPr lang="en-US" sz="1200" b="1" dirty="0">
                <a:gradFill>
                  <a:gsLst>
                    <a:gs pos="100000">
                      <a:srgbClr val="FFFFFF"/>
                    </a:gs>
                    <a:gs pos="0">
                      <a:srgbClr val="FFFFFF"/>
                    </a:gs>
                  </a:gsLst>
                  <a:lin ang="5400000" scaled="0"/>
                </a:gradFill>
              </a:rPr>
              <a:t>PROFESSIONAL WITH MSDN</a:t>
            </a:r>
          </a:p>
        </p:txBody>
      </p:sp>
      <p:sp>
        <p:nvSpPr>
          <p:cNvPr id="25" name="Rectangle 24"/>
          <p:cNvSpPr/>
          <p:nvPr/>
        </p:nvSpPr>
        <p:spPr>
          <a:xfrm>
            <a:off x="3068737" y="3805983"/>
            <a:ext cx="5297972" cy="921826"/>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defTabSz="914016"/>
            <a:r>
              <a:rPr lang="en-US" sz="1200" b="1" dirty="0">
                <a:gradFill>
                  <a:gsLst>
                    <a:gs pos="100000">
                      <a:srgbClr val="FFFFFF"/>
                    </a:gs>
                    <a:gs pos="0">
                      <a:srgbClr val="FFFFFF"/>
                    </a:gs>
                  </a:gsLst>
                  <a:lin ang="5400000" scaled="0"/>
                </a:gradFill>
              </a:rPr>
              <a:t>ENTERPRISE WITH MSDN</a:t>
            </a:r>
          </a:p>
        </p:txBody>
      </p:sp>
      <p:sp>
        <p:nvSpPr>
          <p:cNvPr id="30" name="Rectangle 29"/>
          <p:cNvSpPr/>
          <p:nvPr/>
        </p:nvSpPr>
        <p:spPr>
          <a:xfrm>
            <a:off x="10239130" y="2378306"/>
            <a:ext cx="1716735" cy="9347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016"/>
            <a:r>
              <a:rPr lang="en-US" sz="1200" b="1" dirty="0">
                <a:gradFill>
                  <a:gsLst>
                    <a:gs pos="100000">
                      <a:srgbClr val="FFFFFF"/>
                    </a:gs>
                    <a:gs pos="0">
                      <a:srgbClr val="FFFFFF"/>
                    </a:gs>
                  </a:gsLst>
                  <a:lin ang="5400000" scaled="0"/>
                </a:gradFill>
              </a:rPr>
              <a:t>TEST PROFESSIONAL WITH MSDN</a:t>
            </a:r>
          </a:p>
        </p:txBody>
      </p:sp>
      <p:sp>
        <p:nvSpPr>
          <p:cNvPr id="31" name="Rectangle 30"/>
          <p:cNvSpPr/>
          <p:nvPr/>
        </p:nvSpPr>
        <p:spPr>
          <a:xfrm>
            <a:off x="8489062" y="2378305"/>
            <a:ext cx="1614713" cy="9347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016"/>
            <a:r>
              <a:rPr lang="en-US" sz="1200" b="1" dirty="0">
                <a:gradFill>
                  <a:gsLst>
                    <a:gs pos="100000">
                      <a:srgbClr val="FFFFFF"/>
                    </a:gs>
                    <a:gs pos="0">
                      <a:srgbClr val="FFFFFF"/>
                    </a:gs>
                  </a:gsLst>
                  <a:lin ang="5400000" scaled="0"/>
                </a:gradFill>
              </a:rPr>
              <a:t>MSDN PLATFORMS</a:t>
            </a:r>
          </a:p>
        </p:txBody>
      </p:sp>
      <p:sp>
        <p:nvSpPr>
          <p:cNvPr id="32" name="Rectangle 32"/>
          <p:cNvSpPr/>
          <p:nvPr/>
        </p:nvSpPr>
        <p:spPr>
          <a:xfrm>
            <a:off x="8489060" y="3793264"/>
            <a:ext cx="1635044" cy="926470"/>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defTabSz="914016"/>
            <a:r>
              <a:rPr lang="en-US" sz="1200" b="1" dirty="0">
                <a:gradFill>
                  <a:gsLst>
                    <a:gs pos="100000">
                      <a:srgbClr val="FFFFFF"/>
                    </a:gs>
                    <a:gs pos="0">
                      <a:srgbClr val="FFFFFF"/>
                    </a:gs>
                  </a:gsLst>
                  <a:lin ang="5400000" scaled="0"/>
                </a:gradFill>
              </a:rPr>
              <a:t>MSDN PLATFORMS</a:t>
            </a:r>
          </a:p>
        </p:txBody>
      </p:sp>
      <p:sp>
        <p:nvSpPr>
          <p:cNvPr id="35" name="Rectangle 34"/>
          <p:cNvSpPr/>
          <p:nvPr/>
        </p:nvSpPr>
        <p:spPr>
          <a:xfrm>
            <a:off x="10239130" y="3797907"/>
            <a:ext cx="1716735" cy="921826"/>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defTabSz="914016"/>
            <a:r>
              <a:rPr lang="en-US" sz="1200" b="1" dirty="0">
                <a:gradFill>
                  <a:gsLst>
                    <a:gs pos="100000">
                      <a:srgbClr val="FFFFFF"/>
                    </a:gs>
                    <a:gs pos="0">
                      <a:srgbClr val="FFFFFF"/>
                    </a:gs>
                  </a:gsLst>
                  <a:lin ang="5400000" scaled="0"/>
                </a:gradFill>
              </a:rPr>
              <a:t>TEST PROFESSIONAL WITH MSDN</a:t>
            </a:r>
          </a:p>
        </p:txBody>
      </p:sp>
      <p:sp>
        <p:nvSpPr>
          <p:cNvPr id="2" name="Isosceles Triangle 1"/>
          <p:cNvSpPr/>
          <p:nvPr/>
        </p:nvSpPr>
        <p:spPr bwMode="auto">
          <a:xfrm rot="10800000">
            <a:off x="934258" y="3293141"/>
            <a:ext cx="890293" cy="580281"/>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Isosceles Triangle 28"/>
          <p:cNvSpPr/>
          <p:nvPr/>
        </p:nvSpPr>
        <p:spPr bwMode="auto">
          <a:xfrm rot="10800000">
            <a:off x="3909992" y="3297738"/>
            <a:ext cx="890293" cy="580281"/>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Isosceles Triangle 36"/>
          <p:cNvSpPr/>
          <p:nvPr/>
        </p:nvSpPr>
        <p:spPr bwMode="auto">
          <a:xfrm rot="10800000">
            <a:off x="8873036" y="3293140"/>
            <a:ext cx="890293" cy="580281"/>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Isosceles Triangle 38"/>
          <p:cNvSpPr/>
          <p:nvPr/>
        </p:nvSpPr>
        <p:spPr bwMode="auto">
          <a:xfrm rot="10800000">
            <a:off x="10652351" y="3285228"/>
            <a:ext cx="890293" cy="580281"/>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Isosceles Triangle 39"/>
          <p:cNvSpPr/>
          <p:nvPr/>
        </p:nvSpPr>
        <p:spPr bwMode="auto">
          <a:xfrm rot="10800000">
            <a:off x="6519122" y="3304279"/>
            <a:ext cx="890293" cy="580281"/>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p:nvSpPr>
        <p:spPr bwMode="auto">
          <a:xfrm>
            <a:off x="2898166" y="2160237"/>
            <a:ext cx="5557046" cy="267531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45196827"/>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75298" y="303347"/>
            <a:ext cx="8069064" cy="917575"/>
          </a:xfrm>
          <a:prstGeom prst="rect">
            <a:avLst/>
          </a:prstGeom>
        </p:spPr>
        <p:txBody>
          <a:bodyPr/>
          <a:lstStyle/>
          <a:p>
            <a:r>
              <a:rPr lang="en-US" dirty="0" smtClean="0"/>
              <a:t>Server Side Table Scripts</a:t>
            </a:r>
            <a:endParaRPr lang="en-US" dirty="0"/>
          </a:p>
        </p:txBody>
      </p:sp>
      <p:sp>
        <p:nvSpPr>
          <p:cNvPr id="5" name="Rectangle 4"/>
          <p:cNvSpPr/>
          <p:nvPr/>
        </p:nvSpPr>
        <p:spPr>
          <a:xfrm>
            <a:off x="2138664" y="1401467"/>
            <a:ext cx="3642549" cy="1124439"/>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smtClean="0"/>
              <a:t>Node.js</a:t>
            </a:r>
            <a:r>
              <a:rPr lang="en-US" sz="2400" dirty="0" smtClean="0"/>
              <a:t> scripts</a:t>
            </a:r>
            <a:endParaRPr lang="en-US" sz="2400" dirty="0"/>
          </a:p>
        </p:txBody>
      </p:sp>
      <p:sp>
        <p:nvSpPr>
          <p:cNvPr id="6" name="Rectangle 5"/>
          <p:cNvSpPr/>
          <p:nvPr/>
        </p:nvSpPr>
        <p:spPr>
          <a:xfrm>
            <a:off x="2135497" y="4191977"/>
            <a:ext cx="3642549" cy="1124439"/>
          </a:xfrm>
          <a:prstGeom prst="rect">
            <a:avLst/>
          </a:prstGeom>
          <a:solidFill>
            <a:srgbClr val="0E2C5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Intercept CRUD requests to tables</a:t>
            </a:r>
            <a:endParaRPr lang="en-US" sz="2400" dirty="0"/>
          </a:p>
        </p:txBody>
      </p:sp>
      <p:sp>
        <p:nvSpPr>
          <p:cNvPr id="7" name="Rectangle 6"/>
          <p:cNvSpPr/>
          <p:nvPr/>
        </p:nvSpPr>
        <p:spPr>
          <a:xfrm>
            <a:off x="2135497" y="2796722"/>
            <a:ext cx="3642549" cy="1124439"/>
          </a:xfrm>
          <a:prstGeom prst="rect">
            <a:avLst/>
          </a:prstGeom>
          <a:solidFill>
            <a:srgbClr val="5234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Passes through to SQL by default</a:t>
            </a:r>
            <a:endParaRPr lang="en-US" sz="2400" dirty="0"/>
          </a:p>
        </p:txBody>
      </p:sp>
      <p:sp>
        <p:nvSpPr>
          <p:cNvPr id="8" name="Rectangle 7"/>
          <p:cNvSpPr/>
          <p:nvPr/>
        </p:nvSpPr>
        <p:spPr>
          <a:xfrm>
            <a:off x="6800815" y="4191977"/>
            <a:ext cx="3642549" cy="1124440"/>
          </a:xfrm>
          <a:prstGeom prst="rect">
            <a:avLst/>
          </a:prstGeom>
          <a:solidFill>
            <a:srgbClr val="028B0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Fully customizable</a:t>
            </a:r>
            <a:endParaRPr lang="en-US" sz="2400" dirty="0"/>
          </a:p>
        </p:txBody>
      </p:sp>
      <p:sp>
        <p:nvSpPr>
          <p:cNvPr id="9" name="Rectangle 8"/>
          <p:cNvSpPr/>
          <p:nvPr/>
        </p:nvSpPr>
        <p:spPr>
          <a:xfrm>
            <a:off x="6800816" y="1421209"/>
            <a:ext cx="3642549" cy="1124439"/>
          </a:xfrm>
          <a:prstGeom prst="rect">
            <a:avLst/>
          </a:prstGeom>
          <a:solidFill>
            <a:srgbClr val="0E2C5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.NET Web API</a:t>
            </a:r>
          </a:p>
          <a:p>
            <a:pPr algn="ctr"/>
            <a:r>
              <a:rPr lang="en-US" sz="2400" dirty="0" smtClean="0"/>
              <a:t>backend in </a:t>
            </a:r>
          </a:p>
          <a:p>
            <a:pPr algn="ctr"/>
            <a:r>
              <a:rPr lang="en-US" sz="2400" dirty="0" smtClean="0"/>
              <a:t>Visual Studio</a:t>
            </a:r>
            <a:endParaRPr lang="en-US" sz="2400" dirty="0"/>
          </a:p>
        </p:txBody>
      </p:sp>
      <p:sp>
        <p:nvSpPr>
          <p:cNvPr id="10" name="Rectangle 9"/>
          <p:cNvSpPr/>
          <p:nvPr/>
        </p:nvSpPr>
        <p:spPr>
          <a:xfrm>
            <a:off x="6800815" y="2796722"/>
            <a:ext cx="3642549" cy="1124439"/>
          </a:xfrm>
          <a:prstGeom prst="rect">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smtClean="0">
                <a:solidFill>
                  <a:schemeClr val="bg1"/>
                </a:solidFill>
              </a:rPr>
              <a:t>MongoDB</a:t>
            </a:r>
            <a:r>
              <a:rPr lang="en-US" sz="2400" dirty="0" smtClean="0">
                <a:solidFill>
                  <a:schemeClr val="bg1"/>
                </a:solidFill>
              </a:rPr>
              <a:t>, Table Storage, SQL out of the box</a:t>
            </a:r>
            <a:endParaRPr lang="en-US" sz="2400" dirty="0">
              <a:solidFill>
                <a:schemeClr val="bg1"/>
              </a:solidFill>
            </a:endParaRPr>
          </a:p>
        </p:txBody>
      </p:sp>
    </p:spTree>
    <p:extLst>
      <p:ext uri="{BB962C8B-B14F-4D97-AF65-F5344CB8AC3E}">
        <p14:creationId xmlns:p14="http://schemas.microsoft.com/office/powerpoint/2010/main" val="359610412"/>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App Service: Web Apps today</a:t>
            </a:r>
          </a:p>
          <a:p>
            <a:r>
              <a:rPr lang="en-US" dirty="0">
                <a:hlinkClick r:id="rId2"/>
              </a:rPr>
              <a:t>https://</a:t>
            </a:r>
            <a:r>
              <a:rPr lang="en-US" dirty="0" smtClean="0">
                <a:hlinkClick r:id="rId2"/>
              </a:rPr>
              <a:t>tryappservice.azure.com</a:t>
            </a:r>
            <a:endParaRPr lang="en-US" dirty="0" smtClean="0"/>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nchor="ctr">
            <a:normAutofit fontScale="90000"/>
          </a:bodyPr>
          <a:lstStyle/>
          <a:p>
            <a:pPr marL="252000">
              <a:spcBef>
                <a:spcPts val="0"/>
              </a:spcBef>
            </a:pPr>
            <a:r>
              <a:rPr lang="en-US" dirty="0">
                <a:solidFill>
                  <a:schemeClr val="bg1"/>
                </a:solidFill>
              </a:rPr>
              <a:t>Visual Studio + App Service Web Apps</a:t>
            </a:r>
          </a:p>
        </p:txBody>
      </p:sp>
      <p:sp>
        <p:nvSpPr>
          <p:cNvPr id="4" name="Content Placeholder 3"/>
          <p:cNvSpPr>
            <a:spLocks noGrp="1"/>
          </p:cNvSpPr>
          <p:nvPr>
            <p:ph sz="quarter" idx="10"/>
          </p:nvPr>
        </p:nvSpPr>
        <p:spPr>
          <a:xfrm>
            <a:off x="4761795" y="2149475"/>
            <a:ext cx="7281204" cy="2737360"/>
          </a:xfrm>
        </p:spPr>
        <p:txBody>
          <a:bodyPr/>
          <a:lstStyle/>
          <a:p>
            <a:pPr marL="0" indent="0">
              <a:buNone/>
            </a:pPr>
            <a:r>
              <a:rPr lang="en-US" sz="3200" dirty="0" err="1" smtClean="0">
                <a:solidFill>
                  <a:schemeClr val="bg1"/>
                </a:solidFill>
                <a:latin typeface="+mn-lt"/>
              </a:rPr>
              <a:t>IntelliTest</a:t>
            </a:r>
            <a:endParaRPr lang="en-US" sz="3200" dirty="0">
              <a:solidFill>
                <a:schemeClr val="bg1"/>
              </a:solidFill>
              <a:latin typeface="+mn-lt"/>
            </a:endParaRPr>
          </a:p>
          <a:p>
            <a:pPr marL="0" indent="0">
              <a:buNone/>
            </a:pPr>
            <a:r>
              <a:rPr lang="en-US" sz="3200" dirty="0" smtClean="0">
                <a:solidFill>
                  <a:schemeClr val="bg1"/>
                </a:solidFill>
                <a:latin typeface="+mn-lt"/>
              </a:rPr>
              <a:t>IntelliTrace</a:t>
            </a:r>
          </a:p>
          <a:p>
            <a:pPr marL="0" indent="0">
              <a:buNone/>
            </a:pPr>
            <a:r>
              <a:rPr lang="en-US" sz="3200" dirty="0" smtClean="0">
                <a:solidFill>
                  <a:schemeClr val="bg1"/>
                </a:solidFill>
                <a:latin typeface="+mn-lt"/>
              </a:rPr>
              <a:t>Performance &amp; Diagnostics</a:t>
            </a:r>
          </a:p>
          <a:p>
            <a:pPr marL="0" indent="0">
              <a:buNone/>
            </a:pPr>
            <a:r>
              <a:rPr lang="en-US" sz="3200" dirty="0" smtClean="0">
                <a:solidFill>
                  <a:schemeClr val="bg1"/>
                </a:solidFill>
                <a:latin typeface="+mn-lt"/>
              </a:rPr>
              <a:t>Azure Explorer</a:t>
            </a:r>
            <a:endParaRPr lang="en-US" sz="3200" dirty="0">
              <a:solidFill>
                <a:schemeClr val="bg1"/>
              </a:solidFill>
              <a:latin typeface="+mn-lt"/>
            </a:endParaRPr>
          </a:p>
          <a:p>
            <a:pPr marL="0" indent="0">
              <a:buNone/>
            </a:pPr>
            <a:endParaRPr lang="en-US" sz="3200" dirty="0">
              <a:solidFill>
                <a:schemeClr val="tx1"/>
              </a:solidFill>
            </a:endParaRPr>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7" name="Content Placeholder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51302" y="2149475"/>
            <a:ext cx="4110493" cy="2719388"/>
          </a:xfrm>
          <a:prstGeom prst="rect">
            <a:avLst/>
          </a:prstGeom>
        </p:spPr>
      </p:pic>
      <p:sp>
        <p:nvSpPr>
          <p:cNvPr id="2" name="Right Triangle 1"/>
          <p:cNvSpPr/>
          <p:nvPr/>
        </p:nvSpPr>
        <p:spPr bwMode="auto">
          <a:xfrm>
            <a:off x="4761795" y="4434729"/>
            <a:ext cx="1014666" cy="434134"/>
          </a:xfrm>
          <a:prstGeom prst="rtTriangle">
            <a:avLst/>
          </a:prstGeom>
          <a:solidFill>
            <a:schemeClr val="tx1">
              <a:lumMod val="40000"/>
              <a:lumOff val="60000"/>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4972322"/>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Azure App Service</a:t>
            </a:r>
            <a:endParaRPr lang="en-US" dirty="0"/>
          </a:p>
        </p:txBody>
      </p:sp>
    </p:spTree>
    <p:extLst>
      <p:ext uri="{BB962C8B-B14F-4D97-AF65-F5344CB8AC3E}">
        <p14:creationId xmlns:p14="http://schemas.microsoft.com/office/powerpoint/2010/main" val="734000320"/>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Rectangle 148"/>
          <p:cNvSpPr/>
          <p:nvPr/>
        </p:nvSpPr>
        <p:spPr bwMode="auto">
          <a:xfrm>
            <a:off x="8084788" y="1979030"/>
            <a:ext cx="3520775" cy="3044124"/>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148" name="Rectangle 147"/>
          <p:cNvSpPr/>
          <p:nvPr/>
        </p:nvSpPr>
        <p:spPr bwMode="auto">
          <a:xfrm>
            <a:off x="4289948" y="1937433"/>
            <a:ext cx="3520775" cy="3044124"/>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29" name="Title 2"/>
          <p:cNvSpPr txBox="1">
            <a:spLocks/>
          </p:cNvSpPr>
          <p:nvPr/>
        </p:nvSpPr>
        <p:spPr>
          <a:xfrm>
            <a:off x="517178" y="439513"/>
            <a:ext cx="11088385" cy="899409"/>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896214">
              <a:lnSpc>
                <a:spcPct val="100000"/>
              </a:lnSpc>
              <a:spcAft>
                <a:spcPts val="588"/>
              </a:spcAft>
            </a:pPr>
            <a:r>
              <a:rPr lang="en-US" sz="4705" dirty="0">
                <a:solidFill>
                  <a:schemeClr val="bg2">
                    <a:lumMod val="60000"/>
                    <a:lumOff val="40000"/>
                  </a:schemeClr>
                </a:solidFill>
                <a:latin typeface="Segoe UI Light"/>
              </a:rPr>
              <a:t>Azure App </a:t>
            </a:r>
            <a:r>
              <a:rPr lang="en-US" sz="4705" dirty="0" smtClean="0">
                <a:solidFill>
                  <a:schemeClr val="bg2">
                    <a:lumMod val="60000"/>
                    <a:lumOff val="40000"/>
                  </a:schemeClr>
                </a:solidFill>
                <a:latin typeface="Segoe UI Light"/>
              </a:rPr>
              <a:t>Service</a:t>
            </a:r>
          </a:p>
          <a:p>
            <a:pPr algn="ctr" defTabSz="896214">
              <a:lnSpc>
                <a:spcPct val="100000"/>
              </a:lnSpc>
              <a:spcAft>
                <a:spcPts val="588"/>
              </a:spcAft>
            </a:pPr>
            <a:r>
              <a:rPr lang="en-US" sz="3529" dirty="0" smtClean="0">
                <a:solidFill>
                  <a:schemeClr val="tx1">
                    <a:lumMod val="20000"/>
                    <a:lumOff val="80000"/>
                  </a:schemeClr>
                </a:solidFill>
                <a:latin typeface="Segoe UI Light"/>
              </a:rPr>
              <a:t>Powerful Web and Mobile Cloud Apps</a:t>
            </a:r>
            <a:endParaRPr lang="en-US" sz="1372" dirty="0">
              <a:solidFill>
                <a:schemeClr val="tx1">
                  <a:lumMod val="20000"/>
                  <a:lumOff val="80000"/>
                </a:schemeClr>
              </a:solidFill>
              <a:latin typeface="Segoe UI Light"/>
            </a:endParaRPr>
          </a:p>
        </p:txBody>
      </p:sp>
      <p:sp>
        <p:nvSpPr>
          <p:cNvPr id="86" name="Rectangle 85"/>
          <p:cNvSpPr/>
          <p:nvPr/>
        </p:nvSpPr>
        <p:spPr bwMode="auto">
          <a:xfrm>
            <a:off x="512699" y="5105318"/>
            <a:ext cx="11092864" cy="1180846"/>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p:cNvSpPr/>
          <p:nvPr/>
        </p:nvSpPr>
        <p:spPr bwMode="auto">
          <a:xfrm>
            <a:off x="512699" y="1936605"/>
            <a:ext cx="3520775" cy="3044124"/>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grpSp>
        <p:nvGrpSpPr>
          <p:cNvPr id="90" name="Group 89"/>
          <p:cNvGrpSpPr/>
          <p:nvPr/>
        </p:nvGrpSpPr>
        <p:grpSpPr>
          <a:xfrm>
            <a:off x="708871" y="2137797"/>
            <a:ext cx="3124575" cy="725263"/>
            <a:chOff x="426724" y="414669"/>
            <a:chExt cx="4083152" cy="947764"/>
          </a:xfrm>
        </p:grpSpPr>
        <p:pic>
          <p:nvPicPr>
            <p:cNvPr id="147" name="Picture 146"/>
            <p:cNvPicPr>
              <a:picLocks noChangeAspect="1"/>
            </p:cNvPicPr>
            <p:nvPr/>
          </p:nvPicPr>
          <p:blipFill>
            <a:blip r:embed="rId3"/>
            <a:stretch>
              <a:fillRect/>
            </a:stretch>
          </p:blipFill>
          <p:spPr>
            <a:xfrm>
              <a:off x="426724" y="438523"/>
              <a:ext cx="724385" cy="707495"/>
            </a:xfrm>
            <a:prstGeom prst="rect">
              <a:avLst/>
            </a:prstGeom>
          </p:spPr>
        </p:pic>
        <p:sp>
          <p:nvSpPr>
            <p:cNvPr id="146" name="TextBox 145"/>
            <p:cNvSpPr txBox="1"/>
            <p:nvPr/>
          </p:nvSpPr>
          <p:spPr>
            <a:xfrm>
              <a:off x="1060347" y="414669"/>
              <a:ext cx="3449529" cy="947764"/>
            </a:xfrm>
            <a:prstGeom prst="hexagon">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Web Apps</a:t>
              </a:r>
            </a:p>
          </p:txBody>
        </p:sp>
      </p:grpSp>
      <p:grpSp>
        <p:nvGrpSpPr>
          <p:cNvPr id="91" name="Group 90"/>
          <p:cNvGrpSpPr/>
          <p:nvPr/>
        </p:nvGrpSpPr>
        <p:grpSpPr>
          <a:xfrm>
            <a:off x="4424227" y="2149486"/>
            <a:ext cx="3207495" cy="623972"/>
            <a:chOff x="4522860" y="428738"/>
            <a:chExt cx="3752025" cy="815399"/>
          </a:xfrm>
        </p:grpSpPr>
        <p:sp>
          <p:nvSpPr>
            <p:cNvPr id="144" name="TextBox 143"/>
            <p:cNvSpPr txBox="1"/>
            <p:nvPr/>
          </p:nvSpPr>
          <p:spPr>
            <a:xfrm>
              <a:off x="5301289" y="492612"/>
              <a:ext cx="2973596" cy="751525"/>
            </a:xfrm>
            <a:prstGeom prst="rect">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Logic Apps</a:t>
              </a:r>
            </a:p>
          </p:txBody>
        </p:sp>
        <p:pic>
          <p:nvPicPr>
            <p:cNvPr id="145" name="Picture 144"/>
            <p:cNvPicPr>
              <a:picLocks noChangeAspect="1"/>
            </p:cNvPicPr>
            <p:nvPr/>
          </p:nvPicPr>
          <p:blipFill>
            <a:blip r:embed="rId4"/>
            <a:stretch>
              <a:fillRect/>
            </a:stretch>
          </p:blipFill>
          <p:spPr>
            <a:xfrm>
              <a:off x="4522860" y="428738"/>
              <a:ext cx="727877" cy="727065"/>
            </a:xfrm>
            <a:prstGeom prst="rect">
              <a:avLst/>
            </a:prstGeom>
          </p:spPr>
        </p:pic>
      </p:grpSp>
      <p:grpSp>
        <p:nvGrpSpPr>
          <p:cNvPr id="92" name="Group 91"/>
          <p:cNvGrpSpPr/>
          <p:nvPr/>
        </p:nvGrpSpPr>
        <p:grpSpPr>
          <a:xfrm>
            <a:off x="8281113" y="2137797"/>
            <a:ext cx="2994678" cy="614772"/>
            <a:chOff x="8498659" y="428993"/>
            <a:chExt cx="3461670" cy="803375"/>
          </a:xfrm>
        </p:grpSpPr>
        <p:sp>
          <p:nvSpPr>
            <p:cNvPr id="142" name="TextBox 141"/>
            <p:cNvSpPr txBox="1"/>
            <p:nvPr/>
          </p:nvSpPr>
          <p:spPr>
            <a:xfrm>
              <a:off x="9167121" y="503908"/>
              <a:ext cx="2793208" cy="728460"/>
            </a:xfrm>
            <a:prstGeom prst="flowChartOffpageConnector">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Mobile Apps</a:t>
              </a:r>
            </a:p>
          </p:txBody>
        </p:sp>
        <p:pic>
          <p:nvPicPr>
            <p:cNvPr id="143" name="Picture 142"/>
            <p:cNvPicPr>
              <a:picLocks noChangeAspect="1"/>
            </p:cNvPicPr>
            <p:nvPr/>
          </p:nvPicPr>
          <p:blipFill>
            <a:blip r:embed="rId5"/>
            <a:stretch>
              <a:fillRect/>
            </a:stretch>
          </p:blipFill>
          <p:spPr>
            <a:xfrm>
              <a:off x="8498659" y="428993"/>
              <a:ext cx="505992" cy="726554"/>
            </a:xfrm>
            <a:prstGeom prst="rect">
              <a:avLst/>
            </a:prstGeom>
          </p:spPr>
        </p:pic>
      </p:grpSp>
      <p:grpSp>
        <p:nvGrpSpPr>
          <p:cNvPr id="93" name="Group 92"/>
          <p:cNvGrpSpPr/>
          <p:nvPr/>
        </p:nvGrpSpPr>
        <p:grpSpPr>
          <a:xfrm>
            <a:off x="708871" y="5288446"/>
            <a:ext cx="2632205" cy="747760"/>
            <a:chOff x="495655" y="4578565"/>
            <a:chExt cx="3439729" cy="977163"/>
          </a:xfrm>
        </p:grpSpPr>
        <p:pic>
          <p:nvPicPr>
            <p:cNvPr id="140" name="Picture 1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5655" y="4578565"/>
              <a:ext cx="832121" cy="832121"/>
            </a:xfrm>
            <a:prstGeom prst="rect">
              <a:avLst/>
            </a:prstGeom>
            <a:noFill/>
          </p:spPr>
        </p:pic>
        <p:sp>
          <p:nvSpPr>
            <p:cNvPr id="141" name="TextBox 140"/>
            <p:cNvSpPr txBox="1"/>
            <p:nvPr/>
          </p:nvSpPr>
          <p:spPr>
            <a:xfrm>
              <a:off x="1347439" y="4622500"/>
              <a:ext cx="2587945" cy="933228"/>
            </a:xfrm>
            <a:prstGeom prst="flowChartOffpageConnector">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API Apps</a:t>
              </a:r>
            </a:p>
          </p:txBody>
        </p:sp>
      </p:grpSp>
      <p:grpSp>
        <p:nvGrpSpPr>
          <p:cNvPr id="94" name="Group 93"/>
          <p:cNvGrpSpPr/>
          <p:nvPr/>
        </p:nvGrpSpPr>
        <p:grpSpPr>
          <a:xfrm>
            <a:off x="5470664" y="5269647"/>
            <a:ext cx="865358" cy="865358"/>
            <a:chOff x="2336344" y="2754223"/>
            <a:chExt cx="739365" cy="739365"/>
          </a:xfrm>
        </p:grpSpPr>
        <p:sp>
          <p:nvSpPr>
            <p:cNvPr id="138" name="Rectangle 137"/>
            <p:cNvSpPr/>
            <p:nvPr/>
          </p:nvSpPr>
          <p:spPr bwMode="auto">
            <a:xfrm>
              <a:off x="2336344" y="2754223"/>
              <a:ext cx="739365" cy="739365"/>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9" name="Picture 1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85332" y="2908781"/>
              <a:ext cx="433482" cy="433482"/>
            </a:xfrm>
            <a:prstGeom prst="rect">
              <a:avLst/>
            </a:prstGeom>
          </p:spPr>
        </p:pic>
      </p:grpSp>
      <p:grpSp>
        <p:nvGrpSpPr>
          <p:cNvPr id="95" name="Group 94"/>
          <p:cNvGrpSpPr/>
          <p:nvPr/>
        </p:nvGrpSpPr>
        <p:grpSpPr>
          <a:xfrm>
            <a:off x="6456729" y="5269647"/>
            <a:ext cx="865358" cy="865358"/>
            <a:chOff x="2579844" y="2146998"/>
            <a:chExt cx="739365" cy="739365"/>
          </a:xfrm>
        </p:grpSpPr>
        <p:sp>
          <p:nvSpPr>
            <p:cNvPr id="136" name="Rectangle 135"/>
            <p:cNvSpPr/>
            <p:nvPr/>
          </p:nvSpPr>
          <p:spPr bwMode="auto">
            <a:xfrm>
              <a:off x="2579844" y="2146998"/>
              <a:ext cx="739365" cy="739365"/>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7" name="Picture 1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43725" y="2230481"/>
              <a:ext cx="554882" cy="554882"/>
            </a:xfrm>
            <a:prstGeom prst="rect">
              <a:avLst/>
            </a:prstGeom>
          </p:spPr>
        </p:pic>
      </p:grpSp>
      <p:sp>
        <p:nvSpPr>
          <p:cNvPr id="96" name="Rectangle 95"/>
          <p:cNvSpPr/>
          <p:nvPr/>
        </p:nvSpPr>
        <p:spPr bwMode="auto">
          <a:xfrm>
            <a:off x="8388683" y="5269647"/>
            <a:ext cx="865358" cy="86535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http</a:t>
            </a:r>
          </a:p>
        </p:txBody>
      </p:sp>
      <p:sp>
        <p:nvSpPr>
          <p:cNvPr id="97" name="Rectangle 96"/>
          <p:cNvSpPr/>
          <p:nvPr/>
        </p:nvSpPr>
        <p:spPr bwMode="auto">
          <a:xfrm>
            <a:off x="9361612" y="5269647"/>
            <a:ext cx="865358" cy="865358"/>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SQL</a:t>
            </a:r>
          </a:p>
        </p:txBody>
      </p:sp>
      <p:grpSp>
        <p:nvGrpSpPr>
          <p:cNvPr id="98" name="Group 97"/>
          <p:cNvGrpSpPr/>
          <p:nvPr/>
        </p:nvGrpSpPr>
        <p:grpSpPr>
          <a:xfrm>
            <a:off x="1654711" y="3263955"/>
            <a:ext cx="1236749" cy="1046423"/>
            <a:chOff x="300081" y="1073442"/>
            <a:chExt cx="1616165" cy="1367451"/>
          </a:xfrm>
        </p:grpSpPr>
        <p:pic>
          <p:nvPicPr>
            <p:cNvPr id="134" name="Picture 133"/>
            <p:cNvPicPr>
              <a:picLocks noChangeAspect="1"/>
            </p:cNvPicPr>
            <p:nvPr/>
          </p:nvPicPr>
          <p:blipFill>
            <a:blip r:embed="rId9"/>
            <a:stretch>
              <a:fillRect/>
            </a:stretch>
          </p:blipFill>
          <p:spPr>
            <a:xfrm>
              <a:off x="477568" y="1073442"/>
              <a:ext cx="1247342" cy="910893"/>
            </a:xfrm>
            <a:prstGeom prst="rect">
              <a:avLst/>
            </a:prstGeom>
          </p:spPr>
        </p:pic>
        <p:sp>
          <p:nvSpPr>
            <p:cNvPr id="135" name="TextBox 134"/>
            <p:cNvSpPr txBox="1"/>
            <p:nvPr/>
          </p:nvSpPr>
          <p:spPr>
            <a:xfrm>
              <a:off x="300081" y="2044308"/>
              <a:ext cx="1616165" cy="396585"/>
            </a:xfrm>
            <a:prstGeom prst="rect">
              <a:avLst/>
            </a:prstGeom>
            <a:noFill/>
          </p:spPr>
          <p:txBody>
            <a:bodyPr wrap="none" rtlCol="0">
              <a:spAutoFit/>
            </a:bodyPr>
            <a:lstStyle/>
            <a:p>
              <a:pPr algn="ctr"/>
              <a:r>
                <a:rPr lang="en-US" sz="1372" dirty="0">
                  <a:solidFill>
                    <a:schemeClr val="bg1"/>
                  </a:solidFill>
                  <a:latin typeface="Segoe UI Semilight" panose="020B0402040204020203" pitchFamily="34" charset="0"/>
                  <a:cs typeface="Segoe UI Semilight" panose="020B0402040204020203" pitchFamily="34" charset="0"/>
                </a:rPr>
                <a:t>Customer</a:t>
              </a:r>
              <a:r>
                <a:rPr lang="en-US" sz="1372" dirty="0">
                  <a:latin typeface="Segoe UI Semilight" panose="020B0402040204020203" pitchFamily="34" charset="0"/>
                  <a:cs typeface="Segoe UI Semilight" panose="020B0402040204020203" pitchFamily="34" charset="0"/>
                </a:rPr>
                <a:t> </a:t>
              </a:r>
              <a:r>
                <a:rPr lang="en-US" sz="1372" dirty="0" smtClean="0">
                  <a:solidFill>
                    <a:schemeClr val="bg1"/>
                  </a:solidFill>
                  <a:latin typeface="Segoe UI Semilight" panose="020B0402040204020203" pitchFamily="34" charset="0"/>
                  <a:cs typeface="Segoe UI Semilight" panose="020B0402040204020203" pitchFamily="34" charset="0"/>
                </a:rPr>
                <a:t>Site</a:t>
              </a:r>
              <a:endParaRPr lang="en-US" sz="1372" dirty="0">
                <a:solidFill>
                  <a:schemeClr val="bg1"/>
                </a:solidFill>
                <a:latin typeface="Segoe UI Semilight" panose="020B0402040204020203" pitchFamily="34" charset="0"/>
                <a:cs typeface="Segoe UI Semilight" panose="020B0402040204020203" pitchFamily="34" charset="0"/>
              </a:endParaRPr>
            </a:p>
          </p:txBody>
        </p:sp>
      </p:grpSp>
      <p:grpSp>
        <p:nvGrpSpPr>
          <p:cNvPr id="100" name="Group 99"/>
          <p:cNvGrpSpPr/>
          <p:nvPr/>
        </p:nvGrpSpPr>
        <p:grpSpPr>
          <a:xfrm>
            <a:off x="5158673" y="3263955"/>
            <a:ext cx="1480085" cy="1046423"/>
            <a:chOff x="5246537" y="1692224"/>
            <a:chExt cx="1934155" cy="1367451"/>
          </a:xfrm>
        </p:grpSpPr>
        <p:sp>
          <p:nvSpPr>
            <p:cNvPr id="109" name="TextBox 108"/>
            <p:cNvSpPr txBox="1"/>
            <p:nvPr/>
          </p:nvSpPr>
          <p:spPr>
            <a:xfrm>
              <a:off x="5246537" y="2663090"/>
              <a:ext cx="1934155" cy="396585"/>
            </a:xfrm>
            <a:prstGeom prst="rect">
              <a:avLst/>
            </a:prstGeom>
            <a:noFill/>
          </p:spPr>
          <p:txBody>
            <a:bodyPr wrap="none" rtlCol="0">
              <a:spAutoFit/>
            </a:bodyPr>
            <a:lstStyle/>
            <a:p>
              <a:pPr algn="ctr"/>
              <a:r>
                <a:rPr lang="en-US" sz="1372" dirty="0">
                  <a:solidFill>
                    <a:schemeClr val="bg1"/>
                  </a:solidFill>
                  <a:latin typeface="Segoe UI Semilight" panose="020B0402040204020203" pitchFamily="34" charset="0"/>
                  <a:cs typeface="Segoe UI Semilight" panose="020B0402040204020203" pitchFamily="34" charset="0"/>
                </a:rPr>
                <a:t>Order </a:t>
              </a:r>
              <a:r>
                <a:rPr lang="en-US" sz="1372" dirty="0" smtClean="0">
                  <a:solidFill>
                    <a:schemeClr val="bg1"/>
                  </a:solidFill>
                  <a:latin typeface="Segoe UI Semilight" panose="020B0402040204020203" pitchFamily="34" charset="0"/>
                  <a:cs typeface="Segoe UI Semilight" panose="020B0402040204020203" pitchFamily="34" charset="0"/>
                </a:rPr>
                <a:t>Processing</a:t>
              </a:r>
              <a:endParaRPr lang="en-US" sz="1372" dirty="0">
                <a:solidFill>
                  <a:schemeClr val="bg1"/>
                </a:solidFill>
                <a:latin typeface="Segoe UI Semilight" panose="020B0402040204020203" pitchFamily="34" charset="0"/>
                <a:cs typeface="Segoe UI Semilight" panose="020B0402040204020203" pitchFamily="34" charset="0"/>
              </a:endParaRPr>
            </a:p>
          </p:txBody>
        </p:sp>
        <p:grpSp>
          <p:nvGrpSpPr>
            <p:cNvPr id="110" name="Group 109"/>
            <p:cNvGrpSpPr/>
            <p:nvPr/>
          </p:nvGrpSpPr>
          <p:grpSpPr>
            <a:xfrm>
              <a:off x="5589940" y="1692224"/>
              <a:ext cx="1247342" cy="910893"/>
              <a:chOff x="4717731" y="1692224"/>
              <a:chExt cx="1247342" cy="910893"/>
            </a:xfrm>
          </p:grpSpPr>
          <p:pic>
            <p:nvPicPr>
              <p:cNvPr id="130" name="Picture 129"/>
              <p:cNvPicPr>
                <a:picLocks noChangeAspect="1"/>
              </p:cNvPicPr>
              <p:nvPr/>
            </p:nvPicPr>
            <p:blipFill>
              <a:blip r:embed="rId9"/>
              <a:stretch>
                <a:fillRect/>
              </a:stretch>
            </p:blipFill>
            <p:spPr>
              <a:xfrm>
                <a:off x="4717731" y="1692224"/>
                <a:ext cx="1247342" cy="910893"/>
              </a:xfrm>
              <a:prstGeom prst="rect">
                <a:avLst/>
              </a:prstGeom>
            </p:spPr>
          </p:pic>
          <p:sp>
            <p:nvSpPr>
              <p:cNvPr id="131" name="Rectangle 130"/>
              <p:cNvSpPr/>
              <p:nvPr/>
            </p:nvSpPr>
            <p:spPr bwMode="auto">
              <a:xfrm>
                <a:off x="4747968" y="1863365"/>
                <a:ext cx="1181492" cy="69758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1" name="Group 110"/>
            <p:cNvGrpSpPr/>
            <p:nvPr/>
          </p:nvGrpSpPr>
          <p:grpSpPr>
            <a:xfrm>
              <a:off x="5691444" y="2004349"/>
              <a:ext cx="138794" cy="303798"/>
              <a:chOff x="5691444" y="2004349"/>
              <a:chExt cx="138794" cy="303798"/>
            </a:xfrm>
          </p:grpSpPr>
          <p:sp>
            <p:nvSpPr>
              <p:cNvPr id="128" name="Rectangle 127"/>
              <p:cNvSpPr/>
              <p:nvPr/>
            </p:nvSpPr>
            <p:spPr bwMode="auto">
              <a:xfrm>
                <a:off x="5691444"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29" name="Rectangle 128"/>
              <p:cNvSpPr/>
              <p:nvPr/>
            </p:nvSpPr>
            <p:spPr bwMode="auto">
              <a:xfrm>
                <a:off x="5691444" y="2004349"/>
                <a:ext cx="138794" cy="45719"/>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2" name="Group 111"/>
            <p:cNvGrpSpPr/>
            <p:nvPr/>
          </p:nvGrpSpPr>
          <p:grpSpPr>
            <a:xfrm>
              <a:off x="5913082" y="2004349"/>
              <a:ext cx="138794" cy="303798"/>
              <a:chOff x="5891187" y="2004349"/>
              <a:chExt cx="138794" cy="303798"/>
            </a:xfrm>
          </p:grpSpPr>
          <p:sp>
            <p:nvSpPr>
              <p:cNvPr id="126" name="Rectangle 125"/>
              <p:cNvSpPr/>
              <p:nvPr/>
            </p:nvSpPr>
            <p:spPr bwMode="auto">
              <a:xfrm>
                <a:off x="5891187"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27" name="Rectangle 126"/>
              <p:cNvSpPr/>
              <p:nvPr/>
            </p:nvSpPr>
            <p:spPr bwMode="auto">
              <a:xfrm>
                <a:off x="5891187" y="2004349"/>
                <a:ext cx="138794" cy="45719"/>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3" name="Group 112"/>
            <p:cNvGrpSpPr/>
            <p:nvPr/>
          </p:nvGrpSpPr>
          <p:grpSpPr>
            <a:xfrm>
              <a:off x="6134720" y="2004349"/>
              <a:ext cx="138794" cy="303798"/>
              <a:chOff x="6090930" y="2004349"/>
              <a:chExt cx="138794" cy="303798"/>
            </a:xfrm>
          </p:grpSpPr>
          <p:sp>
            <p:nvSpPr>
              <p:cNvPr id="124" name="Rectangle 123"/>
              <p:cNvSpPr/>
              <p:nvPr/>
            </p:nvSpPr>
            <p:spPr bwMode="auto">
              <a:xfrm>
                <a:off x="6090930"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25" name="Rectangle 124"/>
              <p:cNvSpPr/>
              <p:nvPr/>
            </p:nvSpPr>
            <p:spPr bwMode="auto">
              <a:xfrm>
                <a:off x="6090930" y="2004349"/>
                <a:ext cx="138794" cy="45719"/>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4" name="Group 113"/>
            <p:cNvGrpSpPr/>
            <p:nvPr/>
          </p:nvGrpSpPr>
          <p:grpSpPr>
            <a:xfrm>
              <a:off x="6356358" y="2004349"/>
              <a:ext cx="138793" cy="303798"/>
              <a:chOff x="6290673" y="2004349"/>
              <a:chExt cx="138793" cy="303798"/>
            </a:xfrm>
          </p:grpSpPr>
          <p:sp>
            <p:nvSpPr>
              <p:cNvPr id="122" name="Rectangle 121"/>
              <p:cNvSpPr/>
              <p:nvPr/>
            </p:nvSpPr>
            <p:spPr bwMode="auto">
              <a:xfrm>
                <a:off x="6290673"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23" name="Rectangle 122"/>
              <p:cNvSpPr/>
              <p:nvPr/>
            </p:nvSpPr>
            <p:spPr bwMode="auto">
              <a:xfrm>
                <a:off x="6290673" y="2004349"/>
                <a:ext cx="138793" cy="457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5" name="Group 114"/>
            <p:cNvGrpSpPr/>
            <p:nvPr/>
          </p:nvGrpSpPr>
          <p:grpSpPr>
            <a:xfrm>
              <a:off x="6577994" y="2004349"/>
              <a:ext cx="138793" cy="303798"/>
              <a:chOff x="6490416" y="2004349"/>
              <a:chExt cx="138793" cy="303798"/>
            </a:xfrm>
          </p:grpSpPr>
          <p:sp>
            <p:nvSpPr>
              <p:cNvPr id="120" name="Rectangle 119"/>
              <p:cNvSpPr/>
              <p:nvPr/>
            </p:nvSpPr>
            <p:spPr bwMode="auto">
              <a:xfrm>
                <a:off x="6490416"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21" name="Rectangle 120"/>
              <p:cNvSpPr/>
              <p:nvPr/>
            </p:nvSpPr>
            <p:spPr bwMode="auto">
              <a:xfrm>
                <a:off x="6490416" y="2004349"/>
                <a:ext cx="138793"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sp>
          <p:nvSpPr>
            <p:cNvPr id="116" name="Chevron 115"/>
            <p:cNvSpPr/>
            <p:nvPr/>
          </p:nvSpPr>
          <p:spPr bwMode="auto">
            <a:xfrm>
              <a:off x="5846949"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7" name="Chevron 116"/>
            <p:cNvSpPr/>
            <p:nvPr/>
          </p:nvSpPr>
          <p:spPr bwMode="auto">
            <a:xfrm>
              <a:off x="6067607"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8" name="Chevron 117"/>
            <p:cNvSpPr/>
            <p:nvPr/>
          </p:nvSpPr>
          <p:spPr bwMode="auto">
            <a:xfrm>
              <a:off x="6288265"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9" name="Chevron 118"/>
            <p:cNvSpPr/>
            <p:nvPr/>
          </p:nvSpPr>
          <p:spPr bwMode="auto">
            <a:xfrm>
              <a:off x="6508924"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03" name="Group 102"/>
          <p:cNvGrpSpPr/>
          <p:nvPr/>
        </p:nvGrpSpPr>
        <p:grpSpPr>
          <a:xfrm>
            <a:off x="9156007" y="3181532"/>
            <a:ext cx="1276568" cy="1073673"/>
            <a:chOff x="8548374" y="1655866"/>
            <a:chExt cx="1668202" cy="1403061"/>
          </a:xfrm>
        </p:grpSpPr>
        <p:sp>
          <p:nvSpPr>
            <p:cNvPr id="107" name="TextBox 106"/>
            <p:cNvSpPr txBox="1"/>
            <p:nvPr/>
          </p:nvSpPr>
          <p:spPr>
            <a:xfrm>
              <a:off x="8548374" y="2662342"/>
              <a:ext cx="1668202" cy="396585"/>
            </a:xfrm>
            <a:prstGeom prst="rect">
              <a:avLst/>
            </a:prstGeom>
            <a:noFill/>
          </p:spPr>
          <p:txBody>
            <a:bodyPr wrap="none" rtlCol="0">
              <a:spAutoFit/>
            </a:bodyPr>
            <a:lstStyle/>
            <a:p>
              <a:pPr algn="ctr"/>
              <a:r>
                <a:rPr lang="en-US" sz="1372" dirty="0">
                  <a:solidFill>
                    <a:schemeClr val="bg1"/>
                  </a:solidFill>
                  <a:latin typeface="Segoe UI Semilight" panose="020B0402040204020203" pitchFamily="34" charset="0"/>
                  <a:cs typeface="Segoe UI Semilight" panose="020B0402040204020203" pitchFamily="34" charset="0"/>
                </a:rPr>
                <a:t>Customer App</a:t>
              </a:r>
            </a:p>
          </p:txBody>
        </p:sp>
        <p:pic>
          <p:nvPicPr>
            <p:cNvPr id="108" name="Picture 107"/>
            <p:cNvPicPr>
              <a:picLocks noChangeAspect="1"/>
            </p:cNvPicPr>
            <p:nvPr/>
          </p:nvPicPr>
          <p:blipFill>
            <a:blip r:embed="rId10"/>
            <a:stretch>
              <a:fillRect/>
            </a:stretch>
          </p:blipFill>
          <p:spPr>
            <a:xfrm>
              <a:off x="8704373" y="1655866"/>
              <a:ext cx="1341232" cy="904858"/>
            </a:xfrm>
            <a:prstGeom prst="rect">
              <a:avLst/>
            </a:prstGeom>
          </p:spPr>
        </p:pic>
      </p:grpSp>
      <p:grpSp>
        <p:nvGrpSpPr>
          <p:cNvPr id="104" name="Group 103"/>
          <p:cNvGrpSpPr/>
          <p:nvPr/>
        </p:nvGrpSpPr>
        <p:grpSpPr>
          <a:xfrm>
            <a:off x="7415756" y="5269647"/>
            <a:ext cx="867451" cy="866704"/>
            <a:chOff x="8232100" y="4975723"/>
            <a:chExt cx="1133574" cy="1132597"/>
          </a:xfrm>
        </p:grpSpPr>
        <p:sp>
          <p:nvSpPr>
            <p:cNvPr id="105" name="Rectangle 104"/>
            <p:cNvSpPr/>
            <p:nvPr/>
          </p:nvSpPr>
          <p:spPr bwMode="auto">
            <a:xfrm>
              <a:off x="8232100" y="4975723"/>
              <a:ext cx="1130838" cy="113083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6" name="Picture 10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52352" y="4995002"/>
              <a:ext cx="1113322" cy="1113318"/>
            </a:xfrm>
            <a:prstGeom prst="rect">
              <a:avLst/>
            </a:prstGeom>
          </p:spPr>
        </p:pic>
      </p:grpSp>
    </p:spTree>
    <p:extLst>
      <p:ext uri="{BB962C8B-B14F-4D97-AF65-F5344CB8AC3E}">
        <p14:creationId xmlns:p14="http://schemas.microsoft.com/office/powerpoint/2010/main" val="304433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7127" y="3072771"/>
            <a:ext cx="2802596" cy="816882"/>
          </a:xfrm>
        </p:spPr>
        <p:txBody>
          <a:bodyPr/>
          <a:lstStyle/>
          <a:p>
            <a:r>
              <a:rPr lang="en-US" sz="5400" b="1" dirty="0" smtClean="0">
                <a:solidFill>
                  <a:schemeClr val="bg1"/>
                </a:solidFill>
              </a:rPr>
              <a:t>Benefits</a:t>
            </a:r>
            <a:endParaRPr lang="en-US" sz="5400" b="1" dirty="0">
              <a:solidFill>
                <a:schemeClr val="bg1"/>
              </a:solidFill>
            </a:endParaRPr>
          </a:p>
        </p:txBody>
      </p:sp>
      <p:sp>
        <p:nvSpPr>
          <p:cNvPr id="3" name="Content Placeholder 2"/>
          <p:cNvSpPr>
            <a:spLocks noGrp="1"/>
          </p:cNvSpPr>
          <p:nvPr>
            <p:ph sz="quarter" idx="10"/>
          </p:nvPr>
        </p:nvSpPr>
        <p:spPr>
          <a:xfrm>
            <a:off x="3398139" y="684717"/>
            <a:ext cx="8625516" cy="5592991"/>
          </a:xfrm>
        </p:spPr>
        <p:txBody>
          <a:bodyPr/>
          <a:lstStyle/>
          <a:p>
            <a:pPr>
              <a:buClr>
                <a:schemeClr val="bg1"/>
              </a:buClr>
            </a:pPr>
            <a:r>
              <a:rPr lang="en-US" sz="2400" dirty="0" smtClean="0">
                <a:solidFill>
                  <a:schemeClr val="bg1"/>
                </a:solidFill>
                <a:latin typeface="+mn-lt"/>
              </a:rPr>
              <a:t>Integrated Enterprise Capabilities</a:t>
            </a:r>
          </a:p>
          <a:p>
            <a:pPr lvl="1">
              <a:buClr>
                <a:schemeClr val="bg1"/>
              </a:buClr>
              <a:buFont typeface="Arial" panose="020B0604020202020204" pitchFamily="34" charset="0"/>
              <a:buChar char="•"/>
            </a:pPr>
            <a:r>
              <a:rPr lang="en-US" b="1" dirty="0" smtClean="0">
                <a:solidFill>
                  <a:schemeClr val="bg1"/>
                </a:solidFill>
              </a:rPr>
              <a:t>Security</a:t>
            </a:r>
          </a:p>
          <a:p>
            <a:pPr lvl="1">
              <a:buClr>
                <a:schemeClr val="bg1"/>
              </a:buClr>
              <a:buFont typeface="Arial" panose="020B0604020202020204" pitchFamily="34" charset="0"/>
              <a:buChar char="•"/>
            </a:pPr>
            <a:r>
              <a:rPr lang="en-US" b="1" dirty="0" smtClean="0">
                <a:solidFill>
                  <a:schemeClr val="bg1"/>
                </a:solidFill>
              </a:rPr>
              <a:t>High Availability</a:t>
            </a:r>
          </a:p>
          <a:p>
            <a:pPr lvl="1">
              <a:buClr>
                <a:schemeClr val="bg1"/>
              </a:buClr>
              <a:buFont typeface="Arial" panose="020B0604020202020204" pitchFamily="34" charset="0"/>
              <a:buChar char="•"/>
            </a:pPr>
            <a:r>
              <a:rPr lang="en-US" b="1" dirty="0" smtClean="0">
                <a:solidFill>
                  <a:schemeClr val="bg1"/>
                </a:solidFill>
              </a:rPr>
              <a:t>Backup &amp; Restores</a:t>
            </a:r>
          </a:p>
          <a:p>
            <a:pPr lvl="1">
              <a:buClr>
                <a:schemeClr val="bg1"/>
              </a:buClr>
              <a:buFont typeface="Arial" panose="020B0604020202020204" pitchFamily="34" charset="0"/>
              <a:buChar char="•"/>
            </a:pPr>
            <a:r>
              <a:rPr lang="en-US" b="1" dirty="0" smtClean="0">
                <a:solidFill>
                  <a:schemeClr val="bg1"/>
                </a:solidFill>
              </a:rPr>
              <a:t>Load Balancing</a:t>
            </a:r>
          </a:p>
          <a:p>
            <a:pPr lvl="1">
              <a:buClr>
                <a:schemeClr val="bg1"/>
              </a:buClr>
              <a:buFont typeface="Arial" panose="020B0604020202020204" pitchFamily="34" charset="0"/>
              <a:buChar char="•"/>
            </a:pPr>
            <a:r>
              <a:rPr lang="en-US" b="1" dirty="0">
                <a:solidFill>
                  <a:schemeClr val="bg1"/>
                </a:solidFill>
              </a:rPr>
              <a:t>Automated scale </a:t>
            </a:r>
            <a:r>
              <a:rPr lang="en-US" b="1" dirty="0" smtClean="0">
                <a:solidFill>
                  <a:schemeClr val="bg1"/>
                </a:solidFill>
              </a:rPr>
              <a:t>out/in</a:t>
            </a:r>
          </a:p>
          <a:p>
            <a:pPr marL="336076" lvl="1" indent="0">
              <a:buClr>
                <a:schemeClr val="bg1"/>
              </a:buClr>
              <a:buNone/>
            </a:pPr>
            <a:endParaRPr lang="en-US" b="1" dirty="0">
              <a:solidFill>
                <a:schemeClr val="bg1"/>
              </a:solidFill>
            </a:endParaRPr>
          </a:p>
          <a:p>
            <a:pPr>
              <a:buClr>
                <a:schemeClr val="bg1"/>
              </a:buClr>
            </a:pPr>
            <a:r>
              <a:rPr lang="en-US" sz="2400" dirty="0">
                <a:solidFill>
                  <a:schemeClr val="bg1"/>
                </a:solidFill>
                <a:latin typeface="+mn-lt"/>
              </a:rPr>
              <a:t>SaaS Managed Platform</a:t>
            </a:r>
          </a:p>
          <a:p>
            <a:pPr lvl="1">
              <a:buClr>
                <a:schemeClr val="bg1"/>
              </a:buClr>
              <a:buFont typeface="Arial" panose="020B0604020202020204" pitchFamily="34" charset="0"/>
              <a:buChar char="•"/>
            </a:pPr>
            <a:r>
              <a:rPr lang="en-US" b="1" dirty="0">
                <a:solidFill>
                  <a:schemeClr val="bg1"/>
                </a:solidFill>
              </a:rPr>
              <a:t>Focus on Application Services not Platform</a:t>
            </a:r>
          </a:p>
          <a:p>
            <a:pPr lvl="1">
              <a:buClr>
                <a:schemeClr val="bg1"/>
              </a:buClr>
              <a:buFont typeface="Arial" panose="020B0604020202020204" pitchFamily="34" charset="0"/>
              <a:buChar char="•"/>
            </a:pPr>
            <a:r>
              <a:rPr lang="en-US" b="1" dirty="0">
                <a:solidFill>
                  <a:schemeClr val="bg1"/>
                </a:solidFill>
              </a:rPr>
              <a:t>Managed OS &amp; Platform Patching</a:t>
            </a:r>
          </a:p>
          <a:p>
            <a:pPr lvl="1">
              <a:buClr>
                <a:schemeClr val="bg1"/>
              </a:buClr>
              <a:buFont typeface="Arial" panose="020B0604020202020204" pitchFamily="34" charset="0"/>
              <a:buChar char="•"/>
            </a:pPr>
            <a:r>
              <a:rPr lang="en-US" b="1" dirty="0">
                <a:solidFill>
                  <a:schemeClr val="bg1"/>
                </a:solidFill>
              </a:rPr>
              <a:t>.NET, Node.js, Python, Ruby and many </a:t>
            </a:r>
            <a:r>
              <a:rPr lang="en-US" b="1" dirty="0" smtClean="0">
                <a:solidFill>
                  <a:schemeClr val="bg1"/>
                </a:solidFill>
              </a:rPr>
              <a:t>more</a:t>
            </a:r>
          </a:p>
          <a:p>
            <a:pPr marL="336076" lvl="1" indent="0">
              <a:buClr>
                <a:schemeClr val="bg1"/>
              </a:buClr>
              <a:buNone/>
            </a:pPr>
            <a:endParaRPr lang="en-US" b="1" dirty="0">
              <a:solidFill>
                <a:schemeClr val="bg1"/>
              </a:solidFill>
            </a:endParaRPr>
          </a:p>
          <a:p>
            <a:pPr>
              <a:buClr>
                <a:schemeClr val="bg1"/>
              </a:buClr>
            </a:pPr>
            <a:r>
              <a:rPr lang="en-US" sz="2400" dirty="0">
                <a:solidFill>
                  <a:schemeClr val="bg1"/>
                </a:solidFill>
                <a:latin typeface="+mn-lt"/>
              </a:rPr>
              <a:t>Easy </a:t>
            </a:r>
            <a:r>
              <a:rPr lang="en-US" sz="2400" dirty="0" smtClean="0">
                <a:solidFill>
                  <a:schemeClr val="bg1"/>
                </a:solidFill>
                <a:latin typeface="+mn-lt"/>
              </a:rPr>
              <a:t>Continuous Deployment</a:t>
            </a:r>
          </a:p>
          <a:p>
            <a:pPr lvl="1">
              <a:buClr>
                <a:schemeClr val="bg1"/>
              </a:buClr>
              <a:buFont typeface="Arial" panose="020B0604020202020204" pitchFamily="34" charset="0"/>
              <a:buChar char="•"/>
            </a:pPr>
            <a:r>
              <a:rPr lang="en-US" b="1" dirty="0">
                <a:solidFill>
                  <a:schemeClr val="bg1"/>
                </a:solidFill>
              </a:rPr>
              <a:t>Visual Studio Team Services</a:t>
            </a:r>
          </a:p>
          <a:p>
            <a:pPr lvl="1">
              <a:buClr>
                <a:schemeClr val="bg1"/>
              </a:buClr>
              <a:buFont typeface="Arial" panose="020B0604020202020204" pitchFamily="34" charset="0"/>
              <a:buChar char="•"/>
            </a:pPr>
            <a:r>
              <a:rPr lang="en-US" b="1" dirty="0" smtClean="0">
                <a:solidFill>
                  <a:schemeClr val="bg1"/>
                </a:solidFill>
              </a:rPr>
              <a:t>Kudo</a:t>
            </a:r>
          </a:p>
          <a:p>
            <a:pPr lvl="1">
              <a:buClr>
                <a:schemeClr val="bg1"/>
              </a:buClr>
              <a:buFont typeface="Arial" panose="020B0604020202020204" pitchFamily="34" charset="0"/>
              <a:buChar char="•"/>
            </a:pPr>
            <a:r>
              <a:rPr lang="en-US" b="1" dirty="0" smtClean="0">
                <a:solidFill>
                  <a:schemeClr val="bg1"/>
                </a:solidFill>
              </a:rPr>
              <a:t>Roll-Back &amp; In-Production Testing</a:t>
            </a:r>
            <a:endParaRPr lang="en-US" b="1" dirty="0">
              <a:solidFill>
                <a:schemeClr val="bg1"/>
              </a:solidFill>
            </a:endParaRPr>
          </a:p>
        </p:txBody>
      </p:sp>
    </p:spTree>
    <p:extLst>
      <p:ext uri="{BB962C8B-B14F-4D97-AF65-F5344CB8AC3E}">
        <p14:creationId xmlns:p14="http://schemas.microsoft.com/office/powerpoint/2010/main" val="375364566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274638" y="1438275"/>
            <a:ext cx="11917362" cy="5373688"/>
          </a:xfrm>
          <a:prstGeom prst="rect">
            <a:avLst/>
          </a:prstGeom>
          <a:noFill/>
        </p:spPr>
        <p:txBody>
          <a:bodyPr/>
          <a:lstStyle/>
          <a:p>
            <a:r>
              <a:rPr lang="en-US" dirty="0" smtClean="0"/>
              <a:t>Premium </a:t>
            </a:r>
            <a:r>
              <a:rPr lang="en-US" dirty="0"/>
              <a:t>Tier Feature</a:t>
            </a:r>
          </a:p>
          <a:p>
            <a:r>
              <a:rPr lang="en-US" dirty="0"/>
              <a:t>Dedicated compute resources and network </a:t>
            </a:r>
            <a:r>
              <a:rPr lang="en-US" dirty="0" smtClean="0"/>
              <a:t>resources</a:t>
            </a:r>
          </a:p>
          <a:p>
            <a:r>
              <a:rPr lang="en-US" dirty="0" smtClean="0"/>
              <a:t>Increased </a:t>
            </a:r>
            <a:r>
              <a:rPr lang="en-US" dirty="0"/>
              <a:t>Scaling </a:t>
            </a:r>
            <a:r>
              <a:rPr lang="en-US" dirty="0" smtClean="0"/>
              <a:t>Options</a:t>
            </a:r>
          </a:p>
          <a:p>
            <a:r>
              <a:rPr lang="en-US" dirty="0"/>
              <a:t>Directly created in a Virtual </a:t>
            </a:r>
            <a:r>
              <a:rPr lang="en-US" dirty="0" smtClean="0"/>
              <a:t>Network</a:t>
            </a:r>
          </a:p>
          <a:p>
            <a:r>
              <a:rPr lang="en-US" dirty="0" smtClean="0"/>
              <a:t>Support all </a:t>
            </a:r>
            <a:r>
              <a:rPr lang="en-US" dirty="0"/>
              <a:t>Web App features and capabilities </a:t>
            </a:r>
          </a:p>
          <a:p>
            <a:r>
              <a:rPr lang="en-US" dirty="0"/>
              <a:t>Support Web, Mobile and API </a:t>
            </a:r>
            <a:r>
              <a:rPr lang="en-US" dirty="0" smtClean="0"/>
              <a:t>Apps</a:t>
            </a:r>
            <a:endParaRPr lang="en-US" dirty="0"/>
          </a:p>
          <a:p>
            <a:r>
              <a:rPr lang="en-US" dirty="0"/>
              <a:t>Global Scale</a:t>
            </a:r>
          </a:p>
          <a:p>
            <a:endParaRPr lang="en-US" dirty="0"/>
          </a:p>
        </p:txBody>
      </p:sp>
      <p:sp>
        <p:nvSpPr>
          <p:cNvPr id="3" name="Title 2"/>
          <p:cNvSpPr>
            <a:spLocks noGrp="1"/>
          </p:cNvSpPr>
          <p:nvPr>
            <p:ph type="title" idx="4294967295"/>
          </p:nvPr>
        </p:nvSpPr>
        <p:spPr>
          <a:xfrm>
            <a:off x="536575" y="288925"/>
            <a:ext cx="11655425" cy="900113"/>
          </a:xfrm>
          <a:prstGeom prst="rect">
            <a:avLst/>
          </a:prstGeom>
        </p:spPr>
        <p:txBody>
          <a:bodyPr/>
          <a:lstStyle/>
          <a:p>
            <a:r>
              <a:rPr lang="en-US" dirty="0" smtClean="0"/>
              <a:t>App </a:t>
            </a:r>
            <a:r>
              <a:rPr lang="en-US" dirty="0"/>
              <a:t>Service </a:t>
            </a:r>
            <a:r>
              <a:rPr lang="en-US" dirty="0" smtClean="0"/>
              <a:t>Environment (ASE)</a:t>
            </a:r>
            <a:endParaRPr lang="en-US" dirty="0"/>
          </a:p>
        </p:txBody>
      </p:sp>
      <p:grpSp>
        <p:nvGrpSpPr>
          <p:cNvPr id="23" name="Group 22"/>
          <p:cNvGrpSpPr>
            <a:grpSpLocks noChangeAspect="1"/>
          </p:cNvGrpSpPr>
          <p:nvPr/>
        </p:nvGrpSpPr>
        <p:grpSpPr>
          <a:xfrm>
            <a:off x="9342438" y="4846704"/>
            <a:ext cx="1569653" cy="1424828"/>
            <a:chOff x="827088" y="-3463925"/>
            <a:chExt cx="3833812" cy="3816350"/>
          </a:xfrm>
        </p:grpSpPr>
        <p:sp>
          <p:nvSpPr>
            <p:cNvPr id="24" name="Freeform 23"/>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endParaRPr>
            </a:p>
          </p:txBody>
        </p:sp>
        <p:sp>
          <p:nvSpPr>
            <p:cNvPr id="25" name="Freeform 24"/>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endParaRPr>
            </a:p>
          </p:txBody>
        </p:sp>
        <p:sp>
          <p:nvSpPr>
            <p:cNvPr id="26" name="Freeform 25"/>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endParaRPr>
            </a:p>
          </p:txBody>
        </p:sp>
        <p:sp>
          <p:nvSpPr>
            <p:cNvPr id="27" name="Freeform 26"/>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endParaRPr>
            </a:p>
          </p:txBody>
        </p:sp>
        <p:sp>
          <p:nvSpPr>
            <p:cNvPr id="28" name="Freeform 27"/>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endParaRPr>
            </a:p>
          </p:txBody>
        </p:sp>
        <p:sp>
          <p:nvSpPr>
            <p:cNvPr id="29" name="Freeform 28"/>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endParaRPr>
            </a:p>
          </p:txBody>
        </p:sp>
        <p:sp>
          <p:nvSpPr>
            <p:cNvPr id="30" name="Freeform 29"/>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endParaRPr>
            </a:p>
          </p:txBody>
        </p:sp>
        <p:sp>
          <p:nvSpPr>
            <p:cNvPr id="31" name="Freeform 30"/>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endParaRPr>
            </a:p>
          </p:txBody>
        </p:sp>
      </p:grpSp>
    </p:spTree>
    <p:extLst>
      <p:ext uri="{BB962C8B-B14F-4D97-AF65-F5344CB8AC3E}">
        <p14:creationId xmlns:p14="http://schemas.microsoft.com/office/powerpoint/2010/main" val="1638783851"/>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Web Apps</a:t>
            </a:r>
            <a:endParaRPr lang="en-US" dirty="0"/>
          </a:p>
        </p:txBody>
      </p:sp>
    </p:spTree>
    <p:extLst>
      <p:ext uri="{BB962C8B-B14F-4D97-AF65-F5344CB8AC3E}">
        <p14:creationId xmlns:p14="http://schemas.microsoft.com/office/powerpoint/2010/main" val="3510986974"/>
      </p:ext>
    </p:extLst>
  </p:cSld>
  <p:clrMapOvr>
    <a:masterClrMapping/>
  </p:clrMapOvr>
  <p:transition>
    <p:fade/>
  </p:transition>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3.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30EFEA-9AEA-457C-BAA8-93C4281792F5}">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fee586e5-3c92-48eb-9898-42915e590ada"/>
    <ds:schemaRef ds:uri="http://www.w3.org/XML/1998/namespace"/>
    <ds:schemaRef ds:uri="http://purl.org/dc/dcmitype/"/>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AzureTheme</Template>
  <TotalTime>8890</TotalTime>
  <Words>1468</Words>
  <Application>Microsoft Office PowerPoint</Application>
  <PresentationFormat>Widescreen</PresentationFormat>
  <Paragraphs>344</Paragraphs>
  <Slides>34</Slides>
  <Notes>22</Notes>
  <HiddenSlides>3</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34</vt:i4>
      </vt:variant>
    </vt:vector>
  </HeadingPairs>
  <TitlesOfParts>
    <vt:vector size="48" baseType="lpstr">
      <vt:lpstr>Arial</vt:lpstr>
      <vt:lpstr>Avenir LT Pro 45 Book</vt:lpstr>
      <vt:lpstr>Calibri</vt:lpstr>
      <vt:lpstr>Consolas</vt:lpstr>
      <vt:lpstr>ＭＳ Ｐゴシック</vt:lpstr>
      <vt:lpstr>Segoe UI</vt:lpstr>
      <vt:lpstr>Segoe UI Light</vt:lpstr>
      <vt:lpstr>Segoe UI Semilight</vt:lpstr>
      <vt:lpstr>Wingdings</vt:lpstr>
      <vt:lpstr>1_Azure Event</vt:lpstr>
      <vt:lpstr>1_5-30629_Build_Template_DARK BLUE</vt:lpstr>
      <vt:lpstr>5-30610_Microsoft_Ignite_Keynote_Template</vt:lpstr>
      <vt:lpstr>1_BUILD CHARCOAL BACKGROUND</vt:lpstr>
      <vt:lpstr>1_5-30629_Build_Template_WHITE</vt:lpstr>
      <vt:lpstr>App Service Web Apps</vt:lpstr>
      <vt:lpstr>Agenda</vt:lpstr>
      <vt:lpstr>Visual Studio 2015 Offerings</vt:lpstr>
      <vt:lpstr>Visual Studio + App Service Web Apps</vt:lpstr>
      <vt:lpstr>Azure App Service</vt:lpstr>
      <vt:lpstr>PowerPoint Presentation</vt:lpstr>
      <vt:lpstr>Benefits</vt:lpstr>
      <vt:lpstr>App Service Environment (ASE)</vt:lpstr>
      <vt:lpstr>Web Apps</vt:lpstr>
      <vt:lpstr>PowerPoint Presentation</vt:lpstr>
      <vt:lpstr>PowerPoint Presentation</vt:lpstr>
      <vt:lpstr>Demo: Creating a Web App</vt:lpstr>
      <vt:lpstr>WebJobs</vt:lpstr>
      <vt:lpstr>Light-weight CPU Intensive Tasks</vt:lpstr>
      <vt:lpstr>Demo: WebJobs </vt:lpstr>
      <vt:lpstr>API Apps</vt:lpstr>
      <vt:lpstr>PowerPoint Presentation</vt:lpstr>
      <vt:lpstr>Benefits of API Apps</vt:lpstr>
      <vt:lpstr>API Apps addresses key pains around building and consuming APIs</vt:lpstr>
      <vt:lpstr>Simplifying Integration</vt:lpstr>
      <vt:lpstr>Demo: Creating an API App</vt:lpstr>
      <vt:lpstr>Logic Apps</vt:lpstr>
      <vt:lpstr>PowerPoint Presentation</vt:lpstr>
      <vt:lpstr>Built-in API Connectors</vt:lpstr>
      <vt:lpstr>Demo: Creating an Logic App</vt:lpstr>
      <vt:lpstr>Mobile Apps</vt:lpstr>
      <vt:lpstr>PowerPoint Presentation</vt:lpstr>
      <vt:lpstr>Azure Mobile Services</vt:lpstr>
      <vt:lpstr>Structured Storage</vt:lpstr>
      <vt:lpstr>Server Side Table Scripts</vt:lpstr>
      <vt:lpstr>PowerPoint Presentation</vt:lpstr>
      <vt:lpstr>Q&amp;A</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David Pitcher</cp:lastModifiedBy>
  <cp:revision>410</cp:revision>
  <cp:lastPrinted>2014-03-26T17:46:13Z</cp:lastPrinted>
  <dcterms:created xsi:type="dcterms:W3CDTF">2014-03-19T23:21:38Z</dcterms:created>
  <dcterms:modified xsi:type="dcterms:W3CDTF">2016-01-13T20:57:33Z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